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6" r:id="rId3"/>
    <p:sldId id="337" r:id="rId4"/>
    <p:sldId id="322" r:id="rId5"/>
    <p:sldId id="336" r:id="rId7"/>
    <p:sldId id="325" r:id="rId8"/>
    <p:sldId id="327" r:id="rId9"/>
    <p:sldId id="329" r:id="rId10"/>
    <p:sldId id="335" r:id="rId11"/>
    <p:sldId id="328" r:id="rId12"/>
    <p:sldId id="331" r:id="rId13"/>
    <p:sldId id="332" r:id="rId14"/>
    <p:sldId id="333" r:id="rId15"/>
    <p:sldId id="323" r:id="rId16"/>
    <p:sldId id="260" r:id="rId17"/>
    <p:sldId id="258" r:id="rId18"/>
  </p:sldIdLst>
  <p:sldSz cx="12192000" cy="6858000"/>
  <p:notesSz cx="6858000" cy="9144000"/>
  <p:custDataLst>
    <p:tags r:id="rId2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" id="{A13A64C8-986B-499C-94ED-BCEB42C07CF7}">
          <p14:sldIdLst>
            <p14:sldId id="256"/>
            <p14:sldId id="337"/>
            <p14:sldId id="322"/>
            <p14:sldId id="336"/>
            <p14:sldId id="325"/>
            <p14:sldId id="327"/>
            <p14:sldId id="329"/>
            <p14:sldId id="335"/>
            <p14:sldId id="328"/>
            <p14:sldId id="331"/>
            <p14:sldId id="332"/>
            <p14:sldId id="333"/>
            <p14:sldId id="323"/>
            <p14:sldId id="260"/>
            <p14:sldId id="258"/>
          </p14:sldIdLst>
        </p14:section>
        <p14:section name="Table of Contents" id="{CAFB987E-5C08-41A9-815D-FEEFB6F3B777}">
          <p14:sldIdLst/>
        </p14:section>
        <p14:section name="About" id="{CE26605A-8464-4968-B01A-B2F5809491E1}">
          <p14:sldIdLst/>
        </p14:section>
        <p14:section name="Current" id="{2BED9477-F213-4D3F-8D14-DD2D8566D002}">
          <p14:sldIdLst/>
        </p14:section>
        <p14:section name="Analysis" id="{650517E3-184F-4C64-8167-294A4145F2D4}">
          <p14:sldIdLst/>
        </p14:section>
        <p14:section name="End Cover" id="{1DF9F252-B4CD-4704-AD1F-A6EAF2D514C5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CE88"/>
    <a:srgbClr val="ACBF8D"/>
    <a:srgbClr val="F6F9FC"/>
    <a:srgbClr val="DEE2E6"/>
    <a:srgbClr val="FB6340"/>
    <a:srgbClr val="F5365C"/>
    <a:srgbClr val="2DCE89"/>
    <a:srgbClr val="11CDEF"/>
    <a:srgbClr val="8392AB"/>
    <a:srgbClr val="5E72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7"/>
    <p:restoredTop sz="94893"/>
  </p:normalViewPr>
  <p:slideViewPr>
    <p:cSldViewPr snapToGrid="0">
      <p:cViewPr>
        <p:scale>
          <a:sx n="84" d="100"/>
          <a:sy n="84" d="100"/>
        </p:scale>
        <p:origin x="1432" y="688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gs" Target="tags/tag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7D4D85-0572-4B0E-B354-F44A331C087D}" type="datetimeFigureOut">
              <a:rPr lang="en-ID" smtClean="0"/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A4FCCB-A8F0-4C44-9A94-15FDB2D20D2E}" type="slidenum">
              <a:rPr lang="en-ID" smtClean="0"/>
            </a:fld>
            <a:endParaRPr lang="en-ID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4FCCB-A8F0-4C44-9A94-15FDB2D20D2E}" type="slidenum">
              <a:rPr lang="en-ID" smtClean="0"/>
            </a:fld>
            <a:endParaRPr lang="en-ID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lnSpc>
                <a:spcPts val="4450"/>
              </a:lnSpc>
              <a:buNone/>
            </a:pPr>
            <a:r>
              <a:rPr lang="zh-CN" altLang="en-US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真实用户</a:t>
            </a:r>
            <a:r>
              <a:rPr lang="en-US" altLang="zh-CN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S</a:t>
            </a:r>
            <a:r>
              <a:rPr lang="zh-CN" altLang="en-US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女士</a:t>
            </a:r>
            <a:endParaRPr lang="en-US" altLang="zh-CN" dirty="0">
              <a:solidFill>
                <a:srgbClr val="405449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0" indent="0" algn="ctr">
              <a:lnSpc>
                <a:spcPts val="4450"/>
              </a:lnSpc>
              <a:buNone/>
            </a:pPr>
            <a:r>
              <a:rPr lang="en-US" altLang="zh-CN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34</a:t>
            </a:r>
            <a:r>
              <a:rPr lang="zh-CN" altLang="en-US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岁上海人，企业中层，每天</a:t>
            </a:r>
            <a:r>
              <a:rPr lang="en-US" altLang="zh-CN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4</a:t>
            </a:r>
            <a:r>
              <a:rPr lang="zh-CN" altLang="en-US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款补剂，和</a:t>
            </a:r>
            <a:r>
              <a:rPr lang="en-US" altLang="zh-CN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AI</a:t>
            </a:r>
            <a:r>
              <a:rPr lang="zh-CN" altLang="en-US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互动</a:t>
            </a:r>
            <a:r>
              <a:rPr lang="en-US" altLang="zh-CN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6</a:t>
            </a:r>
            <a:r>
              <a:rPr lang="zh-CN" altLang="en-US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个月，减重</a:t>
            </a:r>
            <a:r>
              <a:rPr lang="en-US" altLang="zh-CN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12+</a:t>
            </a:r>
            <a:r>
              <a:rPr lang="zh-CN" altLang="en-US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斤</a:t>
            </a:r>
            <a:endParaRPr lang="zh-CN" altLang="en-US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4FCCB-A8F0-4C44-9A94-15FDB2D20D2E}" type="slidenum">
              <a:rPr lang="en-ID" smtClean="0"/>
            </a:fld>
            <a:endParaRPr lang="en-ID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4FCCB-A8F0-4C44-9A94-15FDB2D20D2E}" type="slidenum">
              <a:rPr lang="en-ID" smtClean="0"/>
            </a:fld>
            <a:endParaRPr lang="en-ID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800" b="0" i="0" u="none" strike="noStrike" dirty="0">
                <a:solidFill>
                  <a:srgbClr val="000000"/>
                </a:solidFill>
                <a:effectLst/>
                <a:latin typeface="Google Sans Text"/>
              </a:rPr>
              <a:t>基础订阅版：</a:t>
            </a:r>
            <a:r>
              <a:rPr lang="en-US" altLang="zh-CN" sz="1800" b="0" i="0" u="none" strike="noStrike" dirty="0">
                <a:solidFill>
                  <a:srgbClr val="000000"/>
                </a:solidFill>
                <a:effectLst/>
                <a:latin typeface="Google Sans Text"/>
              </a:rPr>
              <a:t>248</a:t>
            </a:r>
            <a:r>
              <a:rPr lang="zh-CN" altLang="en-US" sz="1800" b="0" i="0" u="none" strike="noStrike" dirty="0">
                <a:solidFill>
                  <a:srgbClr val="000000"/>
                </a:solidFill>
                <a:effectLst/>
                <a:latin typeface="Google Sans Text"/>
              </a:rPr>
              <a:t>元</a:t>
            </a:r>
            <a:r>
              <a:rPr lang="en-US" altLang="zh-CN" sz="1800" b="0" i="0" u="none" strike="noStrike" dirty="0">
                <a:solidFill>
                  <a:srgbClr val="000000"/>
                </a:solidFill>
                <a:effectLst/>
                <a:latin typeface="Google Sans Text"/>
              </a:rPr>
              <a:t>/</a:t>
            </a:r>
            <a:r>
              <a:rPr lang="zh-CN" altLang="en-US" sz="1800" b="0" i="0" u="none" strike="noStrike" dirty="0">
                <a:solidFill>
                  <a:srgbClr val="000000"/>
                </a:solidFill>
                <a:effectLst/>
                <a:latin typeface="Google Sans Text"/>
              </a:rPr>
              <a:t>年（</a:t>
            </a:r>
            <a:r>
              <a:rPr lang="en-GB" altLang="zh-CN" sz="1800" b="0" i="0" u="none" strike="noStrike" dirty="0">
                <a:solidFill>
                  <a:srgbClr val="000000"/>
                </a:solidFill>
                <a:effectLst/>
                <a:latin typeface="Google Sans Text"/>
              </a:rPr>
              <a:t>AI</a:t>
            </a:r>
            <a:r>
              <a:rPr lang="zh-CN" altLang="en-US" sz="1800" b="0" i="0" u="none" strike="noStrike" dirty="0">
                <a:solidFill>
                  <a:srgbClr val="000000"/>
                </a:solidFill>
                <a:effectLst/>
                <a:latin typeface="Google Sans Text"/>
              </a:rPr>
              <a:t>饮食分析、运动计划、健康报告）</a:t>
            </a:r>
            <a:endParaRPr lang="en-US" altLang="zh-CN" sz="1800" b="0" i="0" u="none" strike="noStrike" dirty="0">
              <a:solidFill>
                <a:srgbClr val="000000"/>
              </a:solidFill>
              <a:effectLst/>
              <a:latin typeface="Google Sans Text"/>
            </a:endParaRPr>
          </a:p>
          <a:p>
            <a:r>
              <a:rPr lang="zh-CN" altLang="en-US" sz="1800" b="0" i="0" u="none" strike="noStrike" dirty="0">
                <a:solidFill>
                  <a:srgbClr val="000000"/>
                </a:solidFill>
                <a:effectLst/>
                <a:latin typeface="Google Sans Text"/>
              </a:rPr>
              <a:t>进阶订阅版：</a:t>
            </a:r>
            <a:r>
              <a:rPr lang="en-US" altLang="zh-CN" sz="1800" b="0" i="0" u="none" strike="noStrike" dirty="0">
                <a:solidFill>
                  <a:srgbClr val="000000"/>
                </a:solidFill>
                <a:effectLst/>
                <a:latin typeface="Google Sans Text"/>
              </a:rPr>
              <a:t>598</a:t>
            </a:r>
            <a:r>
              <a:rPr lang="zh-CN" altLang="en-US" sz="1800" b="0" i="0" u="none" strike="noStrike" dirty="0">
                <a:solidFill>
                  <a:srgbClr val="000000"/>
                </a:solidFill>
                <a:effectLst/>
                <a:latin typeface="Google Sans Text"/>
              </a:rPr>
              <a:t>元</a:t>
            </a:r>
            <a:r>
              <a:rPr lang="en-US" altLang="zh-CN" sz="1800" b="0" i="0" u="none" strike="noStrike" dirty="0">
                <a:solidFill>
                  <a:srgbClr val="000000"/>
                </a:solidFill>
                <a:effectLst/>
                <a:latin typeface="Google Sans Text"/>
              </a:rPr>
              <a:t>/</a:t>
            </a:r>
            <a:r>
              <a:rPr lang="zh-CN" altLang="en-US" sz="1800" b="0" i="0" u="none" strike="noStrike" dirty="0">
                <a:solidFill>
                  <a:srgbClr val="000000"/>
                </a:solidFill>
                <a:effectLst/>
                <a:latin typeface="Google Sans Text"/>
              </a:rPr>
              <a:t>年（炎症检测等服务）</a:t>
            </a:r>
            <a:endParaRPr lang="en-US" altLang="zh-CN" sz="1800" b="0" i="0" u="none" strike="noStrike" dirty="0">
              <a:solidFill>
                <a:srgbClr val="000000"/>
              </a:solidFill>
              <a:effectLst/>
              <a:latin typeface="Google Sans Text"/>
            </a:endParaRPr>
          </a:p>
          <a:p>
            <a:r>
              <a:rPr lang="zh-CN" altLang="en-US" sz="4000" b="1" dirty="0"/>
              <a:t>基础版（</a:t>
            </a:r>
            <a:r>
              <a:rPr lang="en-US" altLang="zh-CN" sz="4000" b="1" dirty="0"/>
              <a:t>¥248</a:t>
            </a:r>
            <a:r>
              <a:rPr lang="zh-CN" altLang="en-US" sz="4000" b="1" dirty="0"/>
              <a:t>）占约 </a:t>
            </a:r>
            <a:r>
              <a:rPr lang="en-US" altLang="zh-CN" sz="4000" b="1" dirty="0"/>
              <a:t>70%</a:t>
            </a:r>
            <a:r>
              <a:rPr lang="zh-CN" altLang="en-US" sz="4000" dirty="0"/>
              <a:t>，</a:t>
            </a:r>
            <a:r>
              <a:rPr lang="zh-CN" altLang="en-US" sz="4000" b="1" dirty="0"/>
              <a:t>进阶版（</a:t>
            </a:r>
            <a:r>
              <a:rPr lang="en-US" altLang="zh-CN" sz="4000" b="1" dirty="0"/>
              <a:t>¥598</a:t>
            </a:r>
            <a:r>
              <a:rPr lang="zh-CN" altLang="en-US" sz="4000" b="1" dirty="0"/>
              <a:t>）占约 </a:t>
            </a:r>
            <a:r>
              <a:rPr lang="en-US" altLang="zh-CN" sz="4000" b="1" dirty="0"/>
              <a:t>30%</a:t>
            </a:r>
            <a:r>
              <a:rPr lang="zh-CN" altLang="en-US" sz="4000" dirty="0"/>
              <a:t>。</a:t>
            </a:r>
            <a:endParaRPr kumimoji="1" lang="en-US" altLang="zh-CN" sz="1800" b="0" i="0" u="none" strike="noStrike" dirty="0">
              <a:solidFill>
                <a:srgbClr val="000000"/>
              </a:solidFill>
              <a:effectLst/>
              <a:latin typeface="Google Sans Text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4FCCB-A8F0-4C44-9A94-15FDB2D20D2E}" type="slidenum">
              <a:rPr lang="en-ID" smtClean="0"/>
            </a:fld>
            <a:endParaRPr lang="en-ID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A24F7-1105-4531-82C2-B963DF53C7D9}" type="datetimeFigureOut">
              <a:rPr lang="en-ID" smtClean="0"/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91B71-AF4B-4F2A-9030-3878A139F578}" type="slidenum">
              <a:rPr lang="en-ID" smtClean="0"/>
            </a:fld>
            <a:endParaRPr lang="en-ID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 userDrawn="1"/>
        </p:nvGrpSpPr>
        <p:grpSpPr>
          <a:xfrm>
            <a:off x="1421673" y="1853233"/>
            <a:ext cx="2106506" cy="2106506"/>
            <a:chOff x="1421673" y="1853233"/>
            <a:chExt cx="2106506" cy="2106506"/>
          </a:xfrm>
        </p:grpSpPr>
        <p:sp>
          <p:nvSpPr>
            <p:cNvPr id="3" name="Circle: Hollow 2"/>
            <p:cNvSpPr/>
            <p:nvPr/>
          </p:nvSpPr>
          <p:spPr>
            <a:xfrm>
              <a:off x="1421673" y="1853233"/>
              <a:ext cx="2106506" cy="2106506"/>
            </a:xfrm>
            <a:prstGeom prst="donut">
              <a:avLst>
                <a:gd name="adj" fmla="val 13356"/>
              </a:avLst>
            </a:prstGeom>
            <a:gradFill>
              <a:gsLst>
                <a:gs pos="50000">
                  <a:srgbClr val="227D6B"/>
                </a:gs>
                <a:gs pos="0">
                  <a:srgbClr val="172B4D"/>
                </a:gs>
                <a:gs pos="100000">
                  <a:srgbClr val="2DCE89"/>
                </a:gs>
              </a:gsLst>
              <a:lin ang="3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tx1"/>
                </a:solidFill>
              </a:endParaRPr>
            </a:p>
          </p:txBody>
        </p:sp>
        <p:sp>
          <p:nvSpPr>
            <p:cNvPr id="4" name="Oval 3"/>
            <p:cNvSpPr/>
            <p:nvPr/>
          </p:nvSpPr>
          <p:spPr>
            <a:xfrm>
              <a:off x="1654810" y="2086370"/>
              <a:ext cx="1640233" cy="1640233"/>
            </a:xfrm>
            <a:prstGeom prst="ellipse">
              <a:avLst/>
            </a:prstGeom>
            <a:solidFill>
              <a:srgbClr val="F6F9FC"/>
            </a:solidFill>
            <a:ln>
              <a:noFill/>
            </a:ln>
            <a:effectLst>
              <a:outerShdw blurRad="215900" sx="108000" sy="108000" algn="ctr" rotWithShape="0">
                <a:srgbClr val="172B4D">
                  <a:alpha val="6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1654810" y="2086369"/>
            <a:ext cx="1640234" cy="1640234"/>
          </a:xfrm>
          <a:custGeom>
            <a:avLst/>
            <a:gdLst>
              <a:gd name="connsiteX0" fmla="*/ 820117 w 1640234"/>
              <a:gd name="connsiteY0" fmla="*/ 0 h 1640234"/>
              <a:gd name="connsiteX1" fmla="*/ 1640234 w 1640234"/>
              <a:gd name="connsiteY1" fmla="*/ 820117 h 1640234"/>
              <a:gd name="connsiteX2" fmla="*/ 820117 w 1640234"/>
              <a:gd name="connsiteY2" fmla="*/ 1640234 h 1640234"/>
              <a:gd name="connsiteX3" fmla="*/ 0 w 1640234"/>
              <a:gd name="connsiteY3" fmla="*/ 820117 h 1640234"/>
              <a:gd name="connsiteX4" fmla="*/ 820117 w 1640234"/>
              <a:gd name="connsiteY4" fmla="*/ 0 h 1640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0234" h="1640234">
                <a:moveTo>
                  <a:pt x="820117" y="0"/>
                </a:moveTo>
                <a:cubicBezTo>
                  <a:pt x="1273055" y="0"/>
                  <a:pt x="1640234" y="367179"/>
                  <a:pt x="1640234" y="820117"/>
                </a:cubicBezTo>
                <a:cubicBezTo>
                  <a:pt x="1640234" y="1273055"/>
                  <a:pt x="1273055" y="1640234"/>
                  <a:pt x="820117" y="1640234"/>
                </a:cubicBezTo>
                <a:cubicBezTo>
                  <a:pt x="367179" y="1640234"/>
                  <a:pt x="0" y="1273055"/>
                  <a:pt x="0" y="820117"/>
                </a:cubicBezTo>
                <a:cubicBezTo>
                  <a:pt x="0" y="367179"/>
                  <a:pt x="367179" y="0"/>
                  <a:pt x="82011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5042747" y="1853233"/>
            <a:ext cx="2106506" cy="2106506"/>
            <a:chOff x="8713894" y="1854472"/>
            <a:chExt cx="2106506" cy="2106506"/>
          </a:xfrm>
        </p:grpSpPr>
        <p:sp>
          <p:nvSpPr>
            <p:cNvPr id="7" name="Circle: Hollow 6"/>
            <p:cNvSpPr/>
            <p:nvPr/>
          </p:nvSpPr>
          <p:spPr>
            <a:xfrm>
              <a:off x="8713894" y="1854472"/>
              <a:ext cx="2106506" cy="2106506"/>
            </a:xfrm>
            <a:prstGeom prst="donut">
              <a:avLst>
                <a:gd name="adj" fmla="val 13356"/>
              </a:avLst>
            </a:prstGeom>
            <a:gradFill>
              <a:gsLst>
                <a:gs pos="50000">
                  <a:srgbClr val="227D6B"/>
                </a:gs>
                <a:gs pos="0">
                  <a:srgbClr val="172B4D"/>
                </a:gs>
                <a:gs pos="100000">
                  <a:srgbClr val="2DCE89"/>
                </a:gs>
              </a:gsLst>
              <a:lin ang="3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tx1"/>
                </a:solidFill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8947031" y="2087609"/>
              <a:ext cx="1640233" cy="1640233"/>
            </a:xfrm>
            <a:prstGeom prst="ellipse">
              <a:avLst/>
            </a:prstGeom>
            <a:solidFill>
              <a:srgbClr val="F6F9FC"/>
            </a:solidFill>
            <a:ln>
              <a:noFill/>
            </a:ln>
            <a:effectLst>
              <a:outerShdw blurRad="215900" sx="108000" sy="108000" algn="ctr" rotWithShape="0">
                <a:srgbClr val="172B4D">
                  <a:alpha val="6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grpSp>
        <p:nvGrpSpPr>
          <p:cNvPr id="9" name="Group 8"/>
          <p:cNvGrpSpPr/>
          <p:nvPr userDrawn="1"/>
        </p:nvGrpSpPr>
        <p:grpSpPr>
          <a:xfrm>
            <a:off x="8663821" y="1853233"/>
            <a:ext cx="2106506" cy="2106506"/>
            <a:chOff x="8713894" y="1854472"/>
            <a:chExt cx="2106506" cy="2106506"/>
          </a:xfrm>
        </p:grpSpPr>
        <p:sp>
          <p:nvSpPr>
            <p:cNvPr id="10" name="Circle: Hollow 9"/>
            <p:cNvSpPr/>
            <p:nvPr/>
          </p:nvSpPr>
          <p:spPr>
            <a:xfrm>
              <a:off x="8713894" y="1854472"/>
              <a:ext cx="2106506" cy="2106506"/>
            </a:xfrm>
            <a:prstGeom prst="donut">
              <a:avLst>
                <a:gd name="adj" fmla="val 13356"/>
              </a:avLst>
            </a:prstGeom>
            <a:gradFill>
              <a:gsLst>
                <a:gs pos="50000">
                  <a:srgbClr val="227D6B"/>
                </a:gs>
                <a:gs pos="0">
                  <a:srgbClr val="172B4D"/>
                </a:gs>
                <a:gs pos="100000">
                  <a:srgbClr val="2DCE89"/>
                </a:gs>
              </a:gsLst>
              <a:lin ang="3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tx1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8947031" y="2087609"/>
              <a:ext cx="1640233" cy="1640233"/>
            </a:xfrm>
            <a:prstGeom prst="ellipse">
              <a:avLst/>
            </a:prstGeom>
            <a:solidFill>
              <a:srgbClr val="F6F9FC"/>
            </a:solidFill>
            <a:ln>
              <a:noFill/>
            </a:ln>
            <a:effectLst>
              <a:outerShdw blurRad="215900" sx="108000" sy="108000" algn="ctr" rotWithShape="0">
                <a:srgbClr val="172B4D">
                  <a:alpha val="6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5264090" y="2086369"/>
            <a:ext cx="1640234" cy="1640234"/>
          </a:xfrm>
          <a:custGeom>
            <a:avLst/>
            <a:gdLst>
              <a:gd name="connsiteX0" fmla="*/ 820117 w 1640234"/>
              <a:gd name="connsiteY0" fmla="*/ 0 h 1640234"/>
              <a:gd name="connsiteX1" fmla="*/ 1640234 w 1640234"/>
              <a:gd name="connsiteY1" fmla="*/ 820117 h 1640234"/>
              <a:gd name="connsiteX2" fmla="*/ 820117 w 1640234"/>
              <a:gd name="connsiteY2" fmla="*/ 1640234 h 1640234"/>
              <a:gd name="connsiteX3" fmla="*/ 0 w 1640234"/>
              <a:gd name="connsiteY3" fmla="*/ 820117 h 1640234"/>
              <a:gd name="connsiteX4" fmla="*/ 820117 w 1640234"/>
              <a:gd name="connsiteY4" fmla="*/ 0 h 1640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0234" h="1640234">
                <a:moveTo>
                  <a:pt x="820117" y="0"/>
                </a:moveTo>
                <a:cubicBezTo>
                  <a:pt x="1273055" y="0"/>
                  <a:pt x="1640234" y="367179"/>
                  <a:pt x="1640234" y="820117"/>
                </a:cubicBezTo>
                <a:cubicBezTo>
                  <a:pt x="1640234" y="1273055"/>
                  <a:pt x="1273055" y="1640234"/>
                  <a:pt x="820117" y="1640234"/>
                </a:cubicBezTo>
                <a:cubicBezTo>
                  <a:pt x="367179" y="1640234"/>
                  <a:pt x="0" y="1273055"/>
                  <a:pt x="0" y="820117"/>
                </a:cubicBezTo>
                <a:cubicBezTo>
                  <a:pt x="0" y="367179"/>
                  <a:pt x="367179" y="0"/>
                  <a:pt x="82011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8896956" y="2086369"/>
            <a:ext cx="1640234" cy="1640234"/>
          </a:xfrm>
          <a:custGeom>
            <a:avLst/>
            <a:gdLst>
              <a:gd name="connsiteX0" fmla="*/ 820117 w 1640234"/>
              <a:gd name="connsiteY0" fmla="*/ 0 h 1640234"/>
              <a:gd name="connsiteX1" fmla="*/ 1640234 w 1640234"/>
              <a:gd name="connsiteY1" fmla="*/ 820117 h 1640234"/>
              <a:gd name="connsiteX2" fmla="*/ 820117 w 1640234"/>
              <a:gd name="connsiteY2" fmla="*/ 1640234 h 1640234"/>
              <a:gd name="connsiteX3" fmla="*/ 0 w 1640234"/>
              <a:gd name="connsiteY3" fmla="*/ 820117 h 1640234"/>
              <a:gd name="connsiteX4" fmla="*/ 820117 w 1640234"/>
              <a:gd name="connsiteY4" fmla="*/ 0 h 1640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0234" h="1640234">
                <a:moveTo>
                  <a:pt x="820117" y="0"/>
                </a:moveTo>
                <a:cubicBezTo>
                  <a:pt x="1273055" y="0"/>
                  <a:pt x="1640234" y="367179"/>
                  <a:pt x="1640234" y="820117"/>
                </a:cubicBezTo>
                <a:cubicBezTo>
                  <a:pt x="1640234" y="1273055"/>
                  <a:pt x="1273055" y="1640234"/>
                  <a:pt x="820117" y="1640234"/>
                </a:cubicBezTo>
                <a:cubicBezTo>
                  <a:pt x="367179" y="1640234"/>
                  <a:pt x="0" y="1273055"/>
                  <a:pt x="0" y="820117"/>
                </a:cubicBezTo>
                <a:cubicBezTo>
                  <a:pt x="0" y="367179"/>
                  <a:pt x="367179" y="0"/>
                  <a:pt x="82011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872582" y="685800"/>
            <a:ext cx="5486400" cy="5486400"/>
            <a:chOff x="4546600" y="1498600"/>
            <a:chExt cx="3860800" cy="3860800"/>
          </a:xfrm>
        </p:grpSpPr>
        <p:sp>
          <p:nvSpPr>
            <p:cNvPr id="7" name="Arc 6"/>
            <p:cNvSpPr/>
            <p:nvPr/>
          </p:nvSpPr>
          <p:spPr>
            <a:xfrm>
              <a:off x="4546600" y="1498600"/>
              <a:ext cx="3860800" cy="3860800"/>
            </a:xfrm>
            <a:prstGeom prst="arc">
              <a:avLst>
                <a:gd name="adj1" fmla="val 16200000"/>
                <a:gd name="adj2" fmla="val 5220092"/>
              </a:avLst>
            </a:prstGeom>
            <a:ln w="15875">
              <a:solidFill>
                <a:srgbClr val="ADB5BD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8" name="Oval 7"/>
            <p:cNvSpPr/>
            <p:nvPr/>
          </p:nvSpPr>
          <p:spPr>
            <a:xfrm>
              <a:off x="4965700" y="1917700"/>
              <a:ext cx="3022600" cy="3022600"/>
            </a:xfrm>
            <a:prstGeom prst="ellipse">
              <a:avLst/>
            </a:prstGeom>
            <a:gradFill>
              <a:gsLst>
                <a:gs pos="50000">
                  <a:srgbClr val="227D6B"/>
                </a:gs>
                <a:gs pos="0">
                  <a:srgbClr val="172B4D"/>
                </a:gs>
                <a:gs pos="100000">
                  <a:srgbClr val="2DCE89"/>
                </a:gs>
              </a:gsLst>
              <a:lin ang="3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sp>
        <p:nvSpPr>
          <p:cNvPr id="9" name="Oval 8"/>
          <p:cNvSpPr/>
          <p:nvPr userDrawn="1"/>
        </p:nvSpPr>
        <p:spPr>
          <a:xfrm>
            <a:off x="6401469" y="1330325"/>
            <a:ext cx="177800" cy="177800"/>
          </a:xfrm>
          <a:prstGeom prst="ellipse">
            <a:avLst/>
          </a:prstGeom>
          <a:solidFill>
            <a:srgbClr val="ADB5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Oval 9"/>
          <p:cNvSpPr/>
          <p:nvPr userDrawn="1"/>
        </p:nvSpPr>
        <p:spPr>
          <a:xfrm>
            <a:off x="7192545" y="2651125"/>
            <a:ext cx="177800" cy="177800"/>
          </a:xfrm>
          <a:prstGeom prst="ellipse">
            <a:avLst/>
          </a:prstGeom>
          <a:solidFill>
            <a:srgbClr val="ADB5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Oval 10"/>
          <p:cNvSpPr/>
          <p:nvPr userDrawn="1"/>
        </p:nvSpPr>
        <p:spPr>
          <a:xfrm>
            <a:off x="7225632" y="3927475"/>
            <a:ext cx="177800" cy="177800"/>
          </a:xfrm>
          <a:prstGeom prst="ellipse">
            <a:avLst/>
          </a:prstGeom>
          <a:solidFill>
            <a:srgbClr val="ADB5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Oval 11"/>
          <p:cNvSpPr/>
          <p:nvPr userDrawn="1"/>
        </p:nvSpPr>
        <p:spPr>
          <a:xfrm>
            <a:off x="6570413" y="5203825"/>
            <a:ext cx="177800" cy="177800"/>
          </a:xfrm>
          <a:prstGeom prst="ellipse">
            <a:avLst/>
          </a:prstGeom>
          <a:solidFill>
            <a:srgbClr val="ADB5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" name="Rectangle: Rounded Corners 1"/>
          <p:cNvSpPr/>
          <p:nvPr userDrawn="1"/>
        </p:nvSpPr>
        <p:spPr>
          <a:xfrm>
            <a:off x="705686" y="2063750"/>
            <a:ext cx="3336745" cy="2438400"/>
          </a:xfrm>
          <a:prstGeom prst="roundRect">
            <a:avLst>
              <a:gd name="adj" fmla="val 6717"/>
            </a:avLst>
          </a:prstGeom>
          <a:solidFill>
            <a:srgbClr val="F6F9FC"/>
          </a:solidFill>
          <a:ln>
            <a:noFill/>
          </a:ln>
          <a:effectLst>
            <a:outerShdw blurRad="393700" sx="102000" sy="102000" algn="ctr" rotWithShape="0">
              <a:srgbClr val="172B4D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05687" y="2063750"/>
            <a:ext cx="3336745" cy="2438400"/>
          </a:xfrm>
          <a:custGeom>
            <a:avLst/>
            <a:gdLst>
              <a:gd name="connsiteX0" fmla="*/ 163787 w 3336745"/>
              <a:gd name="connsiteY0" fmla="*/ 0 h 2438400"/>
              <a:gd name="connsiteX1" fmla="*/ 3172958 w 3336745"/>
              <a:gd name="connsiteY1" fmla="*/ 0 h 2438400"/>
              <a:gd name="connsiteX2" fmla="*/ 3336745 w 3336745"/>
              <a:gd name="connsiteY2" fmla="*/ 163787 h 2438400"/>
              <a:gd name="connsiteX3" fmla="*/ 3336745 w 3336745"/>
              <a:gd name="connsiteY3" fmla="*/ 2274613 h 2438400"/>
              <a:gd name="connsiteX4" fmla="*/ 3172958 w 3336745"/>
              <a:gd name="connsiteY4" fmla="*/ 2438400 h 2438400"/>
              <a:gd name="connsiteX5" fmla="*/ 163787 w 3336745"/>
              <a:gd name="connsiteY5" fmla="*/ 2438400 h 2438400"/>
              <a:gd name="connsiteX6" fmla="*/ 0 w 3336745"/>
              <a:gd name="connsiteY6" fmla="*/ 2274613 h 2438400"/>
              <a:gd name="connsiteX7" fmla="*/ 0 w 3336745"/>
              <a:gd name="connsiteY7" fmla="*/ 163787 h 2438400"/>
              <a:gd name="connsiteX8" fmla="*/ 163787 w 3336745"/>
              <a:gd name="connsiteY8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36745" h="2438400">
                <a:moveTo>
                  <a:pt x="163787" y="0"/>
                </a:moveTo>
                <a:lnTo>
                  <a:pt x="3172958" y="0"/>
                </a:lnTo>
                <a:cubicBezTo>
                  <a:pt x="3263415" y="0"/>
                  <a:pt x="3336745" y="73330"/>
                  <a:pt x="3336745" y="163787"/>
                </a:cubicBezTo>
                <a:lnTo>
                  <a:pt x="3336745" y="2274613"/>
                </a:lnTo>
                <a:cubicBezTo>
                  <a:pt x="3336745" y="2365070"/>
                  <a:pt x="3263415" y="2438400"/>
                  <a:pt x="3172958" y="2438400"/>
                </a:cubicBezTo>
                <a:lnTo>
                  <a:pt x="163787" y="2438400"/>
                </a:lnTo>
                <a:cubicBezTo>
                  <a:pt x="73330" y="2438400"/>
                  <a:pt x="0" y="2365070"/>
                  <a:pt x="0" y="2274613"/>
                </a:cubicBezTo>
                <a:lnTo>
                  <a:pt x="0" y="163787"/>
                </a:lnTo>
                <a:cubicBezTo>
                  <a:pt x="0" y="73330"/>
                  <a:pt x="73330" y="0"/>
                  <a:pt x="16378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3785882" y="4353349"/>
            <a:ext cx="990600" cy="990600"/>
          </a:xfrm>
          <a:custGeom>
            <a:avLst/>
            <a:gdLst>
              <a:gd name="connsiteX0" fmla="*/ 495300 w 990600"/>
              <a:gd name="connsiteY0" fmla="*/ 0 h 990600"/>
              <a:gd name="connsiteX1" fmla="*/ 990600 w 990600"/>
              <a:gd name="connsiteY1" fmla="*/ 495300 h 990600"/>
              <a:gd name="connsiteX2" fmla="*/ 495300 w 990600"/>
              <a:gd name="connsiteY2" fmla="*/ 990600 h 990600"/>
              <a:gd name="connsiteX3" fmla="*/ 0 w 990600"/>
              <a:gd name="connsiteY3" fmla="*/ 495300 h 990600"/>
              <a:gd name="connsiteX4" fmla="*/ 495300 w 990600"/>
              <a:gd name="connsiteY4" fmla="*/ 0 h 99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0600" h="990600">
                <a:moveTo>
                  <a:pt x="495300" y="0"/>
                </a:moveTo>
                <a:cubicBezTo>
                  <a:pt x="768847" y="0"/>
                  <a:pt x="990600" y="221753"/>
                  <a:pt x="990600" y="495300"/>
                </a:cubicBezTo>
                <a:cubicBezTo>
                  <a:pt x="990600" y="768847"/>
                  <a:pt x="768847" y="990600"/>
                  <a:pt x="495300" y="990600"/>
                </a:cubicBezTo>
                <a:cubicBezTo>
                  <a:pt x="221753" y="990600"/>
                  <a:pt x="0" y="768847"/>
                  <a:pt x="0" y="495300"/>
                </a:cubicBezTo>
                <a:cubicBezTo>
                  <a:pt x="0" y="221753"/>
                  <a:pt x="221753" y="0"/>
                  <a:pt x="49530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7274645" y="4353349"/>
            <a:ext cx="990600" cy="990600"/>
          </a:xfrm>
          <a:custGeom>
            <a:avLst/>
            <a:gdLst>
              <a:gd name="connsiteX0" fmla="*/ 495300 w 990600"/>
              <a:gd name="connsiteY0" fmla="*/ 0 h 990600"/>
              <a:gd name="connsiteX1" fmla="*/ 990600 w 990600"/>
              <a:gd name="connsiteY1" fmla="*/ 495300 h 990600"/>
              <a:gd name="connsiteX2" fmla="*/ 495300 w 990600"/>
              <a:gd name="connsiteY2" fmla="*/ 990600 h 990600"/>
              <a:gd name="connsiteX3" fmla="*/ 0 w 990600"/>
              <a:gd name="connsiteY3" fmla="*/ 495300 h 990600"/>
              <a:gd name="connsiteX4" fmla="*/ 495300 w 990600"/>
              <a:gd name="connsiteY4" fmla="*/ 0 h 99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0600" h="990600">
                <a:moveTo>
                  <a:pt x="495300" y="0"/>
                </a:moveTo>
                <a:cubicBezTo>
                  <a:pt x="768847" y="0"/>
                  <a:pt x="990600" y="221753"/>
                  <a:pt x="990600" y="495300"/>
                </a:cubicBezTo>
                <a:cubicBezTo>
                  <a:pt x="990600" y="768847"/>
                  <a:pt x="768847" y="990600"/>
                  <a:pt x="495300" y="990600"/>
                </a:cubicBezTo>
                <a:cubicBezTo>
                  <a:pt x="221753" y="990600"/>
                  <a:pt x="0" y="768847"/>
                  <a:pt x="0" y="495300"/>
                </a:cubicBezTo>
                <a:cubicBezTo>
                  <a:pt x="0" y="221753"/>
                  <a:pt x="221753" y="0"/>
                  <a:pt x="49530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9814621" y="2533322"/>
            <a:ext cx="990600" cy="990600"/>
          </a:xfrm>
          <a:custGeom>
            <a:avLst/>
            <a:gdLst>
              <a:gd name="connsiteX0" fmla="*/ 495300 w 990600"/>
              <a:gd name="connsiteY0" fmla="*/ 0 h 990600"/>
              <a:gd name="connsiteX1" fmla="*/ 990600 w 990600"/>
              <a:gd name="connsiteY1" fmla="*/ 495300 h 990600"/>
              <a:gd name="connsiteX2" fmla="*/ 495300 w 990600"/>
              <a:gd name="connsiteY2" fmla="*/ 990600 h 990600"/>
              <a:gd name="connsiteX3" fmla="*/ 0 w 990600"/>
              <a:gd name="connsiteY3" fmla="*/ 495300 h 990600"/>
              <a:gd name="connsiteX4" fmla="*/ 495300 w 990600"/>
              <a:gd name="connsiteY4" fmla="*/ 0 h 99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0600" h="990600">
                <a:moveTo>
                  <a:pt x="495300" y="0"/>
                </a:moveTo>
                <a:cubicBezTo>
                  <a:pt x="768847" y="0"/>
                  <a:pt x="990600" y="221753"/>
                  <a:pt x="990600" y="495300"/>
                </a:cubicBezTo>
                <a:cubicBezTo>
                  <a:pt x="990600" y="768847"/>
                  <a:pt x="768847" y="990600"/>
                  <a:pt x="495300" y="990600"/>
                </a:cubicBezTo>
                <a:cubicBezTo>
                  <a:pt x="221753" y="990600"/>
                  <a:pt x="0" y="768847"/>
                  <a:pt x="0" y="495300"/>
                </a:cubicBezTo>
                <a:cubicBezTo>
                  <a:pt x="0" y="221753"/>
                  <a:pt x="221753" y="0"/>
                  <a:pt x="49530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1247621" y="2533322"/>
            <a:ext cx="990600" cy="990600"/>
          </a:xfrm>
          <a:custGeom>
            <a:avLst/>
            <a:gdLst>
              <a:gd name="connsiteX0" fmla="*/ 495300 w 990600"/>
              <a:gd name="connsiteY0" fmla="*/ 0 h 990600"/>
              <a:gd name="connsiteX1" fmla="*/ 990600 w 990600"/>
              <a:gd name="connsiteY1" fmla="*/ 495300 h 990600"/>
              <a:gd name="connsiteX2" fmla="*/ 495300 w 990600"/>
              <a:gd name="connsiteY2" fmla="*/ 990600 h 990600"/>
              <a:gd name="connsiteX3" fmla="*/ 0 w 990600"/>
              <a:gd name="connsiteY3" fmla="*/ 495300 h 990600"/>
              <a:gd name="connsiteX4" fmla="*/ 495300 w 990600"/>
              <a:gd name="connsiteY4" fmla="*/ 0 h 99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0600" h="990600">
                <a:moveTo>
                  <a:pt x="495300" y="0"/>
                </a:moveTo>
                <a:cubicBezTo>
                  <a:pt x="768847" y="0"/>
                  <a:pt x="990600" y="221753"/>
                  <a:pt x="990600" y="495300"/>
                </a:cubicBezTo>
                <a:cubicBezTo>
                  <a:pt x="990600" y="768847"/>
                  <a:pt x="768847" y="990600"/>
                  <a:pt x="495300" y="990600"/>
                </a:cubicBezTo>
                <a:cubicBezTo>
                  <a:pt x="221753" y="990600"/>
                  <a:pt x="0" y="768847"/>
                  <a:pt x="0" y="495300"/>
                </a:cubicBezTo>
                <a:cubicBezTo>
                  <a:pt x="0" y="221753"/>
                  <a:pt x="221753" y="0"/>
                  <a:pt x="49530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210175" y="1996075"/>
            <a:ext cx="1771651" cy="1771652"/>
          </a:xfrm>
          <a:custGeom>
            <a:avLst/>
            <a:gdLst>
              <a:gd name="connsiteX0" fmla="*/ 885825 w 1771651"/>
              <a:gd name="connsiteY0" fmla="*/ 0 h 1771652"/>
              <a:gd name="connsiteX1" fmla="*/ 1771651 w 1771651"/>
              <a:gd name="connsiteY1" fmla="*/ 885826 h 1771652"/>
              <a:gd name="connsiteX2" fmla="*/ 885825 w 1771651"/>
              <a:gd name="connsiteY2" fmla="*/ 1771652 h 1771652"/>
              <a:gd name="connsiteX3" fmla="*/ 0 w 1771651"/>
              <a:gd name="connsiteY3" fmla="*/ 885826 h 1771652"/>
              <a:gd name="connsiteX4" fmla="*/ 885825 w 1771651"/>
              <a:gd name="connsiteY4" fmla="*/ 0 h 1771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1651" h="1771652">
                <a:moveTo>
                  <a:pt x="885825" y="0"/>
                </a:moveTo>
                <a:cubicBezTo>
                  <a:pt x="1375053" y="0"/>
                  <a:pt x="1771651" y="396598"/>
                  <a:pt x="1771651" y="885826"/>
                </a:cubicBezTo>
                <a:cubicBezTo>
                  <a:pt x="1771651" y="1375054"/>
                  <a:pt x="1375053" y="1771652"/>
                  <a:pt x="885825" y="1771652"/>
                </a:cubicBezTo>
                <a:cubicBezTo>
                  <a:pt x="396597" y="1771652"/>
                  <a:pt x="0" y="1375054"/>
                  <a:pt x="0" y="885826"/>
                </a:cubicBezTo>
                <a:cubicBezTo>
                  <a:pt x="0" y="396598"/>
                  <a:pt x="396597" y="0"/>
                  <a:pt x="88582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706620" y="0"/>
            <a:ext cx="3101068" cy="232005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sp>
        <p:nvSpPr>
          <p:cNvPr id="3" name="Block Arc 2"/>
          <p:cNvSpPr/>
          <p:nvPr/>
        </p:nvSpPr>
        <p:spPr>
          <a:xfrm rot="18948264">
            <a:off x="5701193" y="667404"/>
            <a:ext cx="1615054" cy="1615054"/>
          </a:xfrm>
          <a:prstGeom prst="blockArc">
            <a:avLst>
              <a:gd name="adj1" fmla="val 10800000"/>
              <a:gd name="adj2" fmla="val 21532967"/>
              <a:gd name="adj3" fmla="val 18180"/>
            </a:avLst>
          </a:prstGeom>
          <a:gradFill>
            <a:gsLst>
              <a:gs pos="50000">
                <a:srgbClr val="227D6B"/>
              </a:gs>
              <a:gs pos="0">
                <a:srgbClr val="172B4D"/>
              </a:gs>
              <a:gs pos="100000">
                <a:srgbClr val="2DCE89">
                  <a:alpha val="66000"/>
                </a:srgb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5902558" y="868769"/>
            <a:ext cx="1212324" cy="1212324"/>
          </a:xfrm>
          <a:prstGeom prst="ellipse">
            <a:avLst/>
          </a:prstGeom>
          <a:solidFill>
            <a:srgbClr val="F6F9FC"/>
          </a:solidFill>
          <a:ln>
            <a:noFill/>
          </a:ln>
          <a:effectLst>
            <a:outerShdw blurRad="63500" sx="102000" sy="102000" algn="ctr" rotWithShape="0">
              <a:srgbClr val="172B4D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5902558" y="868769"/>
            <a:ext cx="1212324" cy="1212324"/>
          </a:xfrm>
          <a:custGeom>
            <a:avLst/>
            <a:gdLst>
              <a:gd name="connsiteX0" fmla="*/ 606162 w 1212324"/>
              <a:gd name="connsiteY0" fmla="*/ 0 h 1212324"/>
              <a:gd name="connsiteX1" fmla="*/ 1212324 w 1212324"/>
              <a:gd name="connsiteY1" fmla="*/ 606162 h 1212324"/>
              <a:gd name="connsiteX2" fmla="*/ 606162 w 1212324"/>
              <a:gd name="connsiteY2" fmla="*/ 1212324 h 1212324"/>
              <a:gd name="connsiteX3" fmla="*/ 0 w 1212324"/>
              <a:gd name="connsiteY3" fmla="*/ 606162 h 1212324"/>
              <a:gd name="connsiteX4" fmla="*/ 606162 w 1212324"/>
              <a:gd name="connsiteY4" fmla="*/ 0 h 1212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2324" h="1212324">
                <a:moveTo>
                  <a:pt x="606162" y="0"/>
                </a:moveTo>
                <a:cubicBezTo>
                  <a:pt x="940936" y="0"/>
                  <a:pt x="1212324" y="271388"/>
                  <a:pt x="1212324" y="606162"/>
                </a:cubicBezTo>
                <a:cubicBezTo>
                  <a:pt x="1212324" y="940936"/>
                  <a:pt x="940936" y="1212324"/>
                  <a:pt x="606162" y="1212324"/>
                </a:cubicBezTo>
                <a:cubicBezTo>
                  <a:pt x="271388" y="1212324"/>
                  <a:pt x="0" y="940936"/>
                  <a:pt x="0" y="606162"/>
                </a:cubicBezTo>
                <a:cubicBezTo>
                  <a:pt x="0" y="271388"/>
                  <a:pt x="271388" y="0"/>
                  <a:pt x="60616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4910618" y="2497626"/>
            <a:ext cx="1615054" cy="1615054"/>
            <a:chOff x="771387" y="2082295"/>
            <a:chExt cx="1037760" cy="1037760"/>
          </a:xfrm>
        </p:grpSpPr>
        <p:sp>
          <p:nvSpPr>
            <p:cNvPr id="7" name="Block Arc 6"/>
            <p:cNvSpPr/>
            <p:nvPr/>
          </p:nvSpPr>
          <p:spPr>
            <a:xfrm rot="18948264">
              <a:off x="771387" y="2082295"/>
              <a:ext cx="1037760" cy="1037760"/>
            </a:xfrm>
            <a:prstGeom prst="blockArc">
              <a:avLst>
                <a:gd name="adj1" fmla="val 10800000"/>
                <a:gd name="adj2" fmla="val 21532967"/>
                <a:gd name="adj3" fmla="val 18180"/>
              </a:avLst>
            </a:prstGeom>
            <a:gradFill>
              <a:gsLst>
                <a:gs pos="50000">
                  <a:srgbClr val="227D6B"/>
                </a:gs>
                <a:gs pos="0">
                  <a:srgbClr val="172B4D"/>
                </a:gs>
                <a:gs pos="100000">
                  <a:srgbClr val="2DCE89">
                    <a:alpha val="66000"/>
                  </a:srgbClr>
                </a:gs>
              </a:gsLst>
              <a:lin ang="3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tx1"/>
                </a:solidFill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900775" y="2211683"/>
              <a:ext cx="778984" cy="778984"/>
            </a:xfrm>
            <a:prstGeom prst="ellipse">
              <a:avLst/>
            </a:prstGeom>
            <a:solidFill>
              <a:srgbClr val="F6F9FC"/>
            </a:solidFill>
            <a:ln>
              <a:noFill/>
            </a:ln>
            <a:effectLst>
              <a:outerShdw blurRad="63500" sx="102000" sy="102000" algn="ctr" rotWithShape="0">
                <a:srgbClr val="172B4D">
                  <a:alpha val="2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grpSp>
        <p:nvGrpSpPr>
          <p:cNvPr id="9" name="Group 8"/>
          <p:cNvGrpSpPr/>
          <p:nvPr userDrawn="1"/>
        </p:nvGrpSpPr>
        <p:grpSpPr>
          <a:xfrm>
            <a:off x="5800004" y="4631064"/>
            <a:ext cx="1615054" cy="1615054"/>
            <a:chOff x="771387" y="2082295"/>
            <a:chExt cx="1037760" cy="1037760"/>
          </a:xfrm>
        </p:grpSpPr>
        <p:sp>
          <p:nvSpPr>
            <p:cNvPr id="10" name="Block Arc 9"/>
            <p:cNvSpPr/>
            <p:nvPr/>
          </p:nvSpPr>
          <p:spPr>
            <a:xfrm rot="18948264">
              <a:off x="771387" y="2082295"/>
              <a:ext cx="1037760" cy="1037760"/>
            </a:xfrm>
            <a:prstGeom prst="blockArc">
              <a:avLst>
                <a:gd name="adj1" fmla="val 10800000"/>
                <a:gd name="adj2" fmla="val 21532967"/>
                <a:gd name="adj3" fmla="val 18180"/>
              </a:avLst>
            </a:prstGeom>
            <a:gradFill>
              <a:gsLst>
                <a:gs pos="50000">
                  <a:srgbClr val="227D6B"/>
                </a:gs>
                <a:gs pos="0">
                  <a:srgbClr val="172B4D"/>
                </a:gs>
                <a:gs pos="100000">
                  <a:srgbClr val="2DCE89">
                    <a:alpha val="66000"/>
                  </a:srgbClr>
                </a:gs>
              </a:gsLst>
              <a:lin ang="3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tx1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900775" y="2211683"/>
              <a:ext cx="778984" cy="778984"/>
            </a:xfrm>
            <a:prstGeom prst="ellipse">
              <a:avLst/>
            </a:prstGeom>
            <a:solidFill>
              <a:srgbClr val="F6F9FC"/>
            </a:solidFill>
            <a:ln>
              <a:noFill/>
            </a:ln>
            <a:effectLst>
              <a:outerShdw blurRad="63500" sx="102000" sy="102000" algn="ctr" rotWithShape="0">
                <a:srgbClr val="172B4D">
                  <a:alpha val="2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5111983" y="2698991"/>
            <a:ext cx="1212324" cy="1212324"/>
          </a:xfrm>
          <a:custGeom>
            <a:avLst/>
            <a:gdLst>
              <a:gd name="connsiteX0" fmla="*/ 606162 w 1212324"/>
              <a:gd name="connsiteY0" fmla="*/ 0 h 1212324"/>
              <a:gd name="connsiteX1" fmla="*/ 1212324 w 1212324"/>
              <a:gd name="connsiteY1" fmla="*/ 606162 h 1212324"/>
              <a:gd name="connsiteX2" fmla="*/ 606162 w 1212324"/>
              <a:gd name="connsiteY2" fmla="*/ 1212324 h 1212324"/>
              <a:gd name="connsiteX3" fmla="*/ 0 w 1212324"/>
              <a:gd name="connsiteY3" fmla="*/ 606162 h 1212324"/>
              <a:gd name="connsiteX4" fmla="*/ 606162 w 1212324"/>
              <a:gd name="connsiteY4" fmla="*/ 0 h 1212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2324" h="1212324">
                <a:moveTo>
                  <a:pt x="606162" y="0"/>
                </a:moveTo>
                <a:cubicBezTo>
                  <a:pt x="940936" y="0"/>
                  <a:pt x="1212324" y="271388"/>
                  <a:pt x="1212324" y="606162"/>
                </a:cubicBezTo>
                <a:cubicBezTo>
                  <a:pt x="1212324" y="940936"/>
                  <a:pt x="940936" y="1212324"/>
                  <a:pt x="606162" y="1212324"/>
                </a:cubicBezTo>
                <a:cubicBezTo>
                  <a:pt x="271388" y="1212324"/>
                  <a:pt x="0" y="940936"/>
                  <a:pt x="0" y="606162"/>
                </a:cubicBezTo>
                <a:cubicBezTo>
                  <a:pt x="0" y="271388"/>
                  <a:pt x="271388" y="0"/>
                  <a:pt x="60616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6001369" y="4832429"/>
            <a:ext cx="1212324" cy="1212324"/>
          </a:xfrm>
          <a:custGeom>
            <a:avLst/>
            <a:gdLst>
              <a:gd name="connsiteX0" fmla="*/ 606162 w 1212324"/>
              <a:gd name="connsiteY0" fmla="*/ 0 h 1212324"/>
              <a:gd name="connsiteX1" fmla="*/ 1212324 w 1212324"/>
              <a:gd name="connsiteY1" fmla="*/ 606162 h 1212324"/>
              <a:gd name="connsiteX2" fmla="*/ 606162 w 1212324"/>
              <a:gd name="connsiteY2" fmla="*/ 1212324 h 1212324"/>
              <a:gd name="connsiteX3" fmla="*/ 0 w 1212324"/>
              <a:gd name="connsiteY3" fmla="*/ 606162 h 1212324"/>
              <a:gd name="connsiteX4" fmla="*/ 606162 w 1212324"/>
              <a:gd name="connsiteY4" fmla="*/ 0 h 1212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2324" h="1212324">
                <a:moveTo>
                  <a:pt x="606162" y="0"/>
                </a:moveTo>
                <a:cubicBezTo>
                  <a:pt x="940936" y="0"/>
                  <a:pt x="1212324" y="271388"/>
                  <a:pt x="1212324" y="606162"/>
                </a:cubicBezTo>
                <a:cubicBezTo>
                  <a:pt x="1212324" y="940936"/>
                  <a:pt x="940936" y="1212324"/>
                  <a:pt x="606162" y="1212324"/>
                </a:cubicBezTo>
                <a:cubicBezTo>
                  <a:pt x="271388" y="1212324"/>
                  <a:pt x="0" y="940936"/>
                  <a:pt x="0" y="606162"/>
                </a:cubicBezTo>
                <a:cubicBezTo>
                  <a:pt x="0" y="271388"/>
                  <a:pt x="271388" y="0"/>
                  <a:pt x="60616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743700" y="0"/>
            <a:ext cx="5448300" cy="6858000"/>
          </a:xfrm>
          <a:custGeom>
            <a:avLst/>
            <a:gdLst>
              <a:gd name="connsiteX0" fmla="*/ 5154168 w 5448300"/>
              <a:gd name="connsiteY0" fmla="*/ 5756927 h 6858000"/>
              <a:gd name="connsiteX1" fmla="*/ 5371601 w 5448300"/>
              <a:gd name="connsiteY1" fmla="*/ 5800349 h 6858000"/>
              <a:gd name="connsiteX2" fmla="*/ 5448300 w 5448300"/>
              <a:gd name="connsiteY2" fmla="*/ 5834777 h 6858000"/>
              <a:gd name="connsiteX3" fmla="*/ 5448300 w 5448300"/>
              <a:gd name="connsiteY3" fmla="*/ 6858000 h 6858000"/>
              <a:gd name="connsiteX4" fmla="*/ 4831417 w 5448300"/>
              <a:gd name="connsiteY4" fmla="*/ 6858000 h 6858000"/>
              <a:gd name="connsiteX5" fmla="*/ 4522974 w 5448300"/>
              <a:gd name="connsiteY5" fmla="*/ 6858000 h 6858000"/>
              <a:gd name="connsiteX6" fmla="*/ 4480865 w 5448300"/>
              <a:gd name="connsiteY6" fmla="*/ 6784698 h 6858000"/>
              <a:gd name="connsiteX7" fmla="*/ 4412969 w 5448300"/>
              <a:gd name="connsiteY7" fmla="*/ 6395481 h 6858000"/>
              <a:gd name="connsiteX8" fmla="*/ 4882449 w 5448300"/>
              <a:gd name="connsiteY8" fmla="*/ 5798488 h 6858000"/>
              <a:gd name="connsiteX9" fmla="*/ 5079638 w 5448300"/>
              <a:gd name="connsiteY9" fmla="*/ 5757704 h 6858000"/>
              <a:gd name="connsiteX10" fmla="*/ 5154168 w 5448300"/>
              <a:gd name="connsiteY10" fmla="*/ 5756927 h 6858000"/>
              <a:gd name="connsiteX11" fmla="*/ 1503781 w 5448300"/>
              <a:gd name="connsiteY11" fmla="*/ 0 h 6858000"/>
              <a:gd name="connsiteX12" fmla="*/ 5448300 w 5448300"/>
              <a:gd name="connsiteY12" fmla="*/ 0 h 6858000"/>
              <a:gd name="connsiteX13" fmla="*/ 5448300 w 5448300"/>
              <a:gd name="connsiteY13" fmla="*/ 5116101 h 6858000"/>
              <a:gd name="connsiteX14" fmla="*/ 5421386 w 5448300"/>
              <a:gd name="connsiteY14" fmla="*/ 5108261 h 6858000"/>
              <a:gd name="connsiteX15" fmla="*/ 4652472 w 5448300"/>
              <a:gd name="connsiteY15" fmla="*/ 5158540 h 6858000"/>
              <a:gd name="connsiteX16" fmla="*/ 3736843 w 5448300"/>
              <a:gd name="connsiteY16" fmla="*/ 6322861 h 6858000"/>
              <a:gd name="connsiteX17" fmla="*/ 3750213 w 5448300"/>
              <a:gd name="connsiteY17" fmla="*/ 6715350 h 6858000"/>
              <a:gd name="connsiteX18" fmla="*/ 3785863 w 5448300"/>
              <a:gd name="connsiteY18" fmla="*/ 6857999 h 6858000"/>
              <a:gd name="connsiteX19" fmla="*/ 0 w 5448300"/>
              <a:gd name="connsiteY19" fmla="*/ 6858000 h 6858000"/>
              <a:gd name="connsiteX20" fmla="*/ 1 w 5448300"/>
              <a:gd name="connsiteY20" fmla="*/ 1592769 h 6858000"/>
              <a:gd name="connsiteX21" fmla="*/ 164727 w 5448300"/>
              <a:gd name="connsiteY21" fmla="*/ 1599475 h 6858000"/>
              <a:gd name="connsiteX22" fmla="*/ 362046 w 5448300"/>
              <a:gd name="connsiteY22" fmla="*/ 1579557 h 6858000"/>
              <a:gd name="connsiteX23" fmla="*/ 1464888 w 5448300"/>
              <a:gd name="connsiteY23" fmla="*/ 590740 h 6858000"/>
              <a:gd name="connsiteX24" fmla="*/ 1505639 w 5448300"/>
              <a:gd name="connsiteY24" fmla="*/ 8724 h 6858000"/>
              <a:gd name="connsiteX25" fmla="*/ 1 w 5448300"/>
              <a:gd name="connsiteY25" fmla="*/ 0 h 6858000"/>
              <a:gd name="connsiteX26" fmla="*/ 809050 w 5448300"/>
              <a:gd name="connsiteY26" fmla="*/ 0 h 6858000"/>
              <a:gd name="connsiteX27" fmla="*/ 811742 w 5448300"/>
              <a:gd name="connsiteY27" fmla="*/ 7421 h 6858000"/>
              <a:gd name="connsiteX28" fmla="*/ 811442 w 5448300"/>
              <a:gd name="connsiteY28" fmla="*/ 402516 h 6858000"/>
              <a:gd name="connsiteX29" fmla="*/ 245972 w 5448300"/>
              <a:gd name="connsiteY29" fmla="*/ 909521 h 6858000"/>
              <a:gd name="connsiteX30" fmla="*/ 44703 w 5448300"/>
              <a:gd name="connsiteY30" fmla="*/ 915658 h 6858000"/>
              <a:gd name="connsiteX31" fmla="*/ 0 w 5448300"/>
              <a:gd name="connsiteY31" fmla="*/ 90750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448300" h="6858000">
                <a:moveTo>
                  <a:pt x="5154168" y="5756927"/>
                </a:moveTo>
                <a:cubicBezTo>
                  <a:pt x="5228488" y="5760028"/>
                  <a:pt x="5301873" y="5774700"/>
                  <a:pt x="5371601" y="5800349"/>
                </a:cubicBezTo>
                <a:lnTo>
                  <a:pt x="5448300" y="5834777"/>
                </a:lnTo>
                <a:lnTo>
                  <a:pt x="5448300" y="6858000"/>
                </a:lnTo>
                <a:lnTo>
                  <a:pt x="4831417" y="6858000"/>
                </a:lnTo>
                <a:lnTo>
                  <a:pt x="4522974" y="6858000"/>
                </a:lnTo>
                <a:lnTo>
                  <a:pt x="4480865" y="6784698"/>
                </a:lnTo>
                <a:cubicBezTo>
                  <a:pt x="4423251" y="6666157"/>
                  <a:pt x="4398335" y="6531721"/>
                  <a:pt x="4412969" y="6395481"/>
                </a:cubicBezTo>
                <a:cubicBezTo>
                  <a:pt x="4442235" y="6123001"/>
                  <a:pt x="4624550" y="5891168"/>
                  <a:pt x="4882449" y="5798488"/>
                </a:cubicBezTo>
                <a:cubicBezTo>
                  <a:pt x="4946924" y="5775318"/>
                  <a:pt x="5013290" y="5761862"/>
                  <a:pt x="5079638" y="5757704"/>
                </a:cubicBezTo>
                <a:cubicBezTo>
                  <a:pt x="5104518" y="5756145"/>
                  <a:pt x="5129395" y="5755893"/>
                  <a:pt x="5154168" y="5756927"/>
                </a:cubicBezTo>
                <a:close/>
                <a:moveTo>
                  <a:pt x="1503781" y="0"/>
                </a:moveTo>
                <a:lnTo>
                  <a:pt x="5448300" y="0"/>
                </a:lnTo>
                <a:lnTo>
                  <a:pt x="5448300" y="5116101"/>
                </a:lnTo>
                <a:lnTo>
                  <a:pt x="5421386" y="5108261"/>
                </a:lnTo>
                <a:cubicBezTo>
                  <a:pt x="5170218" y="5053569"/>
                  <a:pt x="4903963" y="5068163"/>
                  <a:pt x="4652472" y="5158540"/>
                </a:cubicBezTo>
                <a:cubicBezTo>
                  <a:pt x="4149488" y="5339299"/>
                  <a:pt x="3793920" y="5791443"/>
                  <a:pt x="3736843" y="6322861"/>
                </a:cubicBezTo>
                <a:cubicBezTo>
                  <a:pt x="3722574" y="6455715"/>
                  <a:pt x="3727586" y="6587690"/>
                  <a:pt x="3750213" y="6715350"/>
                </a:cubicBezTo>
                <a:lnTo>
                  <a:pt x="3785863" y="6857999"/>
                </a:lnTo>
                <a:lnTo>
                  <a:pt x="0" y="6858000"/>
                </a:lnTo>
                <a:lnTo>
                  <a:pt x="1" y="1592769"/>
                </a:lnTo>
                <a:lnTo>
                  <a:pt x="164727" y="1599475"/>
                </a:lnTo>
                <a:cubicBezTo>
                  <a:pt x="230297" y="1597540"/>
                  <a:pt x="296217" y="1590961"/>
                  <a:pt x="362046" y="1579557"/>
                </a:cubicBezTo>
                <a:cubicBezTo>
                  <a:pt x="888677" y="1488323"/>
                  <a:pt x="1316949" y="1104332"/>
                  <a:pt x="1464888" y="590740"/>
                </a:cubicBezTo>
                <a:cubicBezTo>
                  <a:pt x="1520365" y="398143"/>
                  <a:pt x="1532766" y="200006"/>
                  <a:pt x="1505639" y="8724"/>
                </a:cubicBezTo>
                <a:close/>
                <a:moveTo>
                  <a:pt x="1" y="0"/>
                </a:moveTo>
                <a:lnTo>
                  <a:pt x="809050" y="0"/>
                </a:lnTo>
                <a:lnTo>
                  <a:pt x="811742" y="7421"/>
                </a:lnTo>
                <a:cubicBezTo>
                  <a:pt x="848032" y="134127"/>
                  <a:pt x="849371" y="270846"/>
                  <a:pt x="811442" y="402516"/>
                </a:cubicBezTo>
                <a:cubicBezTo>
                  <a:pt x="735588" y="665855"/>
                  <a:pt x="515996" y="862743"/>
                  <a:pt x="245972" y="909521"/>
                </a:cubicBezTo>
                <a:cubicBezTo>
                  <a:pt x="178466" y="921215"/>
                  <a:pt x="110772" y="923014"/>
                  <a:pt x="44703" y="915658"/>
                </a:cubicBezTo>
                <a:lnTo>
                  <a:pt x="0" y="90750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4178806"/>
            <a:ext cx="12192000" cy="267919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716691" y="1431851"/>
            <a:ext cx="2110592" cy="2110592"/>
          </a:xfrm>
          <a:custGeom>
            <a:avLst/>
            <a:gdLst>
              <a:gd name="connsiteX0" fmla="*/ 1055296 w 2110592"/>
              <a:gd name="connsiteY0" fmla="*/ 0 h 2110592"/>
              <a:gd name="connsiteX1" fmla="*/ 2110592 w 2110592"/>
              <a:gd name="connsiteY1" fmla="*/ 1055296 h 2110592"/>
              <a:gd name="connsiteX2" fmla="*/ 1055296 w 2110592"/>
              <a:gd name="connsiteY2" fmla="*/ 2110592 h 2110592"/>
              <a:gd name="connsiteX3" fmla="*/ 0 w 2110592"/>
              <a:gd name="connsiteY3" fmla="*/ 1055296 h 2110592"/>
              <a:gd name="connsiteX4" fmla="*/ 1055296 w 2110592"/>
              <a:gd name="connsiteY4" fmla="*/ 0 h 2110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0592" h="2110592">
                <a:moveTo>
                  <a:pt x="1055296" y="0"/>
                </a:moveTo>
                <a:cubicBezTo>
                  <a:pt x="1638120" y="0"/>
                  <a:pt x="2110592" y="472472"/>
                  <a:pt x="2110592" y="1055296"/>
                </a:cubicBezTo>
                <a:cubicBezTo>
                  <a:pt x="2110592" y="1638120"/>
                  <a:pt x="1638120" y="2110592"/>
                  <a:pt x="1055296" y="2110592"/>
                </a:cubicBezTo>
                <a:cubicBezTo>
                  <a:pt x="472472" y="2110592"/>
                  <a:pt x="0" y="1638120"/>
                  <a:pt x="0" y="1055296"/>
                </a:cubicBezTo>
                <a:cubicBezTo>
                  <a:pt x="0" y="472472"/>
                  <a:pt x="472472" y="0"/>
                  <a:pt x="1055296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9364716" y="1431851"/>
            <a:ext cx="2110592" cy="2110592"/>
          </a:xfrm>
          <a:custGeom>
            <a:avLst/>
            <a:gdLst>
              <a:gd name="connsiteX0" fmla="*/ 1055296 w 2110592"/>
              <a:gd name="connsiteY0" fmla="*/ 0 h 2110592"/>
              <a:gd name="connsiteX1" fmla="*/ 2110592 w 2110592"/>
              <a:gd name="connsiteY1" fmla="*/ 1055296 h 2110592"/>
              <a:gd name="connsiteX2" fmla="*/ 1055296 w 2110592"/>
              <a:gd name="connsiteY2" fmla="*/ 2110592 h 2110592"/>
              <a:gd name="connsiteX3" fmla="*/ 0 w 2110592"/>
              <a:gd name="connsiteY3" fmla="*/ 1055296 h 2110592"/>
              <a:gd name="connsiteX4" fmla="*/ 1055296 w 2110592"/>
              <a:gd name="connsiteY4" fmla="*/ 0 h 2110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0592" h="2110592">
                <a:moveTo>
                  <a:pt x="1055296" y="0"/>
                </a:moveTo>
                <a:cubicBezTo>
                  <a:pt x="1638120" y="0"/>
                  <a:pt x="2110592" y="472472"/>
                  <a:pt x="2110592" y="1055296"/>
                </a:cubicBezTo>
                <a:cubicBezTo>
                  <a:pt x="2110592" y="1638120"/>
                  <a:pt x="1638120" y="2110592"/>
                  <a:pt x="1055296" y="2110592"/>
                </a:cubicBezTo>
                <a:cubicBezTo>
                  <a:pt x="472472" y="2110592"/>
                  <a:pt x="0" y="1638120"/>
                  <a:pt x="0" y="1055296"/>
                </a:cubicBezTo>
                <a:cubicBezTo>
                  <a:pt x="0" y="472472"/>
                  <a:pt x="472472" y="0"/>
                  <a:pt x="1055296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525297" y="909052"/>
            <a:ext cx="3141406" cy="5039896"/>
          </a:xfrm>
          <a:custGeom>
            <a:avLst/>
            <a:gdLst>
              <a:gd name="connsiteX0" fmla="*/ 1570703 w 3141406"/>
              <a:gd name="connsiteY0" fmla="*/ 0 h 5039896"/>
              <a:gd name="connsiteX1" fmla="*/ 3141406 w 3141406"/>
              <a:gd name="connsiteY1" fmla="*/ 1570703 h 5039896"/>
              <a:gd name="connsiteX2" fmla="*/ 3141406 w 3141406"/>
              <a:gd name="connsiteY2" fmla="*/ 3469193 h 5039896"/>
              <a:gd name="connsiteX3" fmla="*/ 1570703 w 3141406"/>
              <a:gd name="connsiteY3" fmla="*/ 5039896 h 5039896"/>
              <a:gd name="connsiteX4" fmla="*/ 0 w 3141406"/>
              <a:gd name="connsiteY4" fmla="*/ 3469193 h 5039896"/>
              <a:gd name="connsiteX5" fmla="*/ 0 w 3141406"/>
              <a:gd name="connsiteY5" fmla="*/ 1570703 h 5039896"/>
              <a:gd name="connsiteX6" fmla="*/ 1570703 w 3141406"/>
              <a:gd name="connsiteY6" fmla="*/ 0 h 5039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41406" h="5039896">
                <a:moveTo>
                  <a:pt x="1570703" y="0"/>
                </a:moveTo>
                <a:cubicBezTo>
                  <a:pt x="2438178" y="0"/>
                  <a:pt x="3141406" y="703228"/>
                  <a:pt x="3141406" y="1570703"/>
                </a:cubicBezTo>
                <a:lnTo>
                  <a:pt x="3141406" y="3469193"/>
                </a:lnTo>
                <a:cubicBezTo>
                  <a:pt x="3141406" y="4336668"/>
                  <a:pt x="2438178" y="5039896"/>
                  <a:pt x="1570703" y="5039896"/>
                </a:cubicBezTo>
                <a:cubicBezTo>
                  <a:pt x="703228" y="5039896"/>
                  <a:pt x="0" y="4336668"/>
                  <a:pt x="0" y="3469193"/>
                </a:cubicBezTo>
                <a:lnTo>
                  <a:pt x="0" y="1570703"/>
                </a:lnTo>
                <a:cubicBezTo>
                  <a:pt x="0" y="703228"/>
                  <a:pt x="703228" y="0"/>
                  <a:pt x="157070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949450" y="2343150"/>
            <a:ext cx="8293100" cy="2171700"/>
          </a:xfrm>
          <a:custGeom>
            <a:avLst/>
            <a:gdLst>
              <a:gd name="connsiteX0" fmla="*/ 1085850 w 8293100"/>
              <a:gd name="connsiteY0" fmla="*/ 0 h 2171700"/>
              <a:gd name="connsiteX1" fmla="*/ 7207250 w 8293100"/>
              <a:gd name="connsiteY1" fmla="*/ 0 h 2171700"/>
              <a:gd name="connsiteX2" fmla="*/ 8293100 w 8293100"/>
              <a:gd name="connsiteY2" fmla="*/ 1085850 h 2171700"/>
              <a:gd name="connsiteX3" fmla="*/ 7207250 w 8293100"/>
              <a:gd name="connsiteY3" fmla="*/ 2171700 h 2171700"/>
              <a:gd name="connsiteX4" fmla="*/ 1085850 w 8293100"/>
              <a:gd name="connsiteY4" fmla="*/ 2171700 h 2171700"/>
              <a:gd name="connsiteX5" fmla="*/ 0 w 8293100"/>
              <a:gd name="connsiteY5" fmla="*/ 1085850 h 2171700"/>
              <a:gd name="connsiteX6" fmla="*/ 1085850 w 8293100"/>
              <a:gd name="connsiteY6" fmla="*/ 0 h 217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93100" h="2171700">
                <a:moveTo>
                  <a:pt x="1085850" y="0"/>
                </a:moveTo>
                <a:lnTo>
                  <a:pt x="7207250" y="0"/>
                </a:lnTo>
                <a:cubicBezTo>
                  <a:pt x="7806948" y="0"/>
                  <a:pt x="8293100" y="486152"/>
                  <a:pt x="8293100" y="1085850"/>
                </a:cubicBezTo>
                <a:cubicBezTo>
                  <a:pt x="8293100" y="1685548"/>
                  <a:pt x="7806948" y="2171700"/>
                  <a:pt x="7207250" y="2171700"/>
                </a:cubicBezTo>
                <a:lnTo>
                  <a:pt x="1085850" y="2171700"/>
                </a:lnTo>
                <a:cubicBezTo>
                  <a:pt x="486152" y="2171700"/>
                  <a:pt x="0" y="1685548"/>
                  <a:pt x="0" y="1085850"/>
                </a:cubicBezTo>
                <a:cubicBezTo>
                  <a:pt x="0" y="486152"/>
                  <a:pt x="486152" y="0"/>
                  <a:pt x="108585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720086" y="2147801"/>
            <a:ext cx="1342300" cy="1342300"/>
          </a:xfrm>
          <a:custGeom>
            <a:avLst/>
            <a:gdLst>
              <a:gd name="connsiteX0" fmla="*/ 223721 w 1342300"/>
              <a:gd name="connsiteY0" fmla="*/ 0 h 1342300"/>
              <a:gd name="connsiteX1" fmla="*/ 1118579 w 1342300"/>
              <a:gd name="connsiteY1" fmla="*/ 0 h 1342300"/>
              <a:gd name="connsiteX2" fmla="*/ 1342300 w 1342300"/>
              <a:gd name="connsiteY2" fmla="*/ 223721 h 1342300"/>
              <a:gd name="connsiteX3" fmla="*/ 1342300 w 1342300"/>
              <a:gd name="connsiteY3" fmla="*/ 1118579 h 1342300"/>
              <a:gd name="connsiteX4" fmla="*/ 1118579 w 1342300"/>
              <a:gd name="connsiteY4" fmla="*/ 1342300 h 1342300"/>
              <a:gd name="connsiteX5" fmla="*/ 223721 w 1342300"/>
              <a:gd name="connsiteY5" fmla="*/ 1342300 h 1342300"/>
              <a:gd name="connsiteX6" fmla="*/ 0 w 1342300"/>
              <a:gd name="connsiteY6" fmla="*/ 1118579 h 1342300"/>
              <a:gd name="connsiteX7" fmla="*/ 0 w 1342300"/>
              <a:gd name="connsiteY7" fmla="*/ 223721 h 1342300"/>
              <a:gd name="connsiteX8" fmla="*/ 223721 w 1342300"/>
              <a:gd name="connsiteY8" fmla="*/ 0 h 134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42300" h="1342300">
                <a:moveTo>
                  <a:pt x="223721" y="0"/>
                </a:moveTo>
                <a:lnTo>
                  <a:pt x="1118579" y="0"/>
                </a:lnTo>
                <a:cubicBezTo>
                  <a:pt x="1242137" y="0"/>
                  <a:pt x="1342300" y="100163"/>
                  <a:pt x="1342300" y="223721"/>
                </a:cubicBezTo>
                <a:lnTo>
                  <a:pt x="1342300" y="1118579"/>
                </a:lnTo>
                <a:cubicBezTo>
                  <a:pt x="1342300" y="1242137"/>
                  <a:pt x="1242137" y="1342300"/>
                  <a:pt x="1118579" y="1342300"/>
                </a:cubicBezTo>
                <a:lnTo>
                  <a:pt x="223721" y="1342300"/>
                </a:lnTo>
                <a:cubicBezTo>
                  <a:pt x="100163" y="1342300"/>
                  <a:pt x="0" y="1242137"/>
                  <a:pt x="0" y="1118579"/>
                </a:cubicBezTo>
                <a:lnTo>
                  <a:pt x="0" y="223721"/>
                </a:lnTo>
                <a:cubicBezTo>
                  <a:pt x="0" y="100163"/>
                  <a:pt x="100163" y="0"/>
                  <a:pt x="223721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6580396" y="1727963"/>
            <a:ext cx="1342300" cy="1342300"/>
          </a:xfrm>
          <a:custGeom>
            <a:avLst/>
            <a:gdLst>
              <a:gd name="connsiteX0" fmla="*/ 223721 w 1342300"/>
              <a:gd name="connsiteY0" fmla="*/ 0 h 1342300"/>
              <a:gd name="connsiteX1" fmla="*/ 1118579 w 1342300"/>
              <a:gd name="connsiteY1" fmla="*/ 0 h 1342300"/>
              <a:gd name="connsiteX2" fmla="*/ 1342300 w 1342300"/>
              <a:gd name="connsiteY2" fmla="*/ 223721 h 1342300"/>
              <a:gd name="connsiteX3" fmla="*/ 1342300 w 1342300"/>
              <a:gd name="connsiteY3" fmla="*/ 1118579 h 1342300"/>
              <a:gd name="connsiteX4" fmla="*/ 1118579 w 1342300"/>
              <a:gd name="connsiteY4" fmla="*/ 1342300 h 1342300"/>
              <a:gd name="connsiteX5" fmla="*/ 223721 w 1342300"/>
              <a:gd name="connsiteY5" fmla="*/ 1342300 h 1342300"/>
              <a:gd name="connsiteX6" fmla="*/ 0 w 1342300"/>
              <a:gd name="connsiteY6" fmla="*/ 1118579 h 1342300"/>
              <a:gd name="connsiteX7" fmla="*/ 0 w 1342300"/>
              <a:gd name="connsiteY7" fmla="*/ 223721 h 1342300"/>
              <a:gd name="connsiteX8" fmla="*/ 223721 w 1342300"/>
              <a:gd name="connsiteY8" fmla="*/ 0 h 134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42300" h="1342300">
                <a:moveTo>
                  <a:pt x="223721" y="0"/>
                </a:moveTo>
                <a:lnTo>
                  <a:pt x="1118579" y="0"/>
                </a:lnTo>
                <a:cubicBezTo>
                  <a:pt x="1242137" y="0"/>
                  <a:pt x="1342300" y="100163"/>
                  <a:pt x="1342300" y="223721"/>
                </a:cubicBezTo>
                <a:lnTo>
                  <a:pt x="1342300" y="1118579"/>
                </a:lnTo>
                <a:cubicBezTo>
                  <a:pt x="1342300" y="1242137"/>
                  <a:pt x="1242137" y="1342300"/>
                  <a:pt x="1118579" y="1342300"/>
                </a:cubicBezTo>
                <a:lnTo>
                  <a:pt x="223721" y="1342300"/>
                </a:lnTo>
                <a:cubicBezTo>
                  <a:pt x="100163" y="1342300"/>
                  <a:pt x="0" y="1242137"/>
                  <a:pt x="0" y="1118579"/>
                </a:cubicBezTo>
                <a:lnTo>
                  <a:pt x="0" y="223721"/>
                </a:lnTo>
                <a:cubicBezTo>
                  <a:pt x="0" y="100163"/>
                  <a:pt x="100163" y="0"/>
                  <a:pt x="223721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9423324" y="1239325"/>
            <a:ext cx="1342300" cy="1342300"/>
          </a:xfrm>
          <a:custGeom>
            <a:avLst/>
            <a:gdLst>
              <a:gd name="connsiteX0" fmla="*/ 223721 w 1342300"/>
              <a:gd name="connsiteY0" fmla="*/ 0 h 1342300"/>
              <a:gd name="connsiteX1" fmla="*/ 1118579 w 1342300"/>
              <a:gd name="connsiteY1" fmla="*/ 0 h 1342300"/>
              <a:gd name="connsiteX2" fmla="*/ 1342300 w 1342300"/>
              <a:gd name="connsiteY2" fmla="*/ 223721 h 1342300"/>
              <a:gd name="connsiteX3" fmla="*/ 1342300 w 1342300"/>
              <a:gd name="connsiteY3" fmla="*/ 1118579 h 1342300"/>
              <a:gd name="connsiteX4" fmla="*/ 1118579 w 1342300"/>
              <a:gd name="connsiteY4" fmla="*/ 1342300 h 1342300"/>
              <a:gd name="connsiteX5" fmla="*/ 223721 w 1342300"/>
              <a:gd name="connsiteY5" fmla="*/ 1342300 h 1342300"/>
              <a:gd name="connsiteX6" fmla="*/ 0 w 1342300"/>
              <a:gd name="connsiteY6" fmla="*/ 1118579 h 1342300"/>
              <a:gd name="connsiteX7" fmla="*/ 0 w 1342300"/>
              <a:gd name="connsiteY7" fmla="*/ 223721 h 1342300"/>
              <a:gd name="connsiteX8" fmla="*/ 223721 w 1342300"/>
              <a:gd name="connsiteY8" fmla="*/ 0 h 134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42300" h="1342300">
                <a:moveTo>
                  <a:pt x="223721" y="0"/>
                </a:moveTo>
                <a:lnTo>
                  <a:pt x="1118579" y="0"/>
                </a:lnTo>
                <a:cubicBezTo>
                  <a:pt x="1242137" y="0"/>
                  <a:pt x="1342300" y="100163"/>
                  <a:pt x="1342300" y="223721"/>
                </a:cubicBezTo>
                <a:lnTo>
                  <a:pt x="1342300" y="1118579"/>
                </a:lnTo>
                <a:cubicBezTo>
                  <a:pt x="1342300" y="1242137"/>
                  <a:pt x="1242137" y="1342300"/>
                  <a:pt x="1118579" y="1342300"/>
                </a:cubicBezTo>
                <a:lnTo>
                  <a:pt x="223721" y="1342300"/>
                </a:lnTo>
                <a:cubicBezTo>
                  <a:pt x="100163" y="1342300"/>
                  <a:pt x="0" y="1242137"/>
                  <a:pt x="0" y="1118579"/>
                </a:cubicBezTo>
                <a:lnTo>
                  <a:pt x="0" y="223721"/>
                </a:lnTo>
                <a:cubicBezTo>
                  <a:pt x="0" y="100163"/>
                  <a:pt x="100163" y="0"/>
                  <a:pt x="223721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953784" y="2547480"/>
            <a:ext cx="1342300" cy="1342300"/>
          </a:xfrm>
          <a:custGeom>
            <a:avLst/>
            <a:gdLst>
              <a:gd name="connsiteX0" fmla="*/ 223721 w 1342300"/>
              <a:gd name="connsiteY0" fmla="*/ 0 h 1342300"/>
              <a:gd name="connsiteX1" fmla="*/ 1118579 w 1342300"/>
              <a:gd name="connsiteY1" fmla="*/ 0 h 1342300"/>
              <a:gd name="connsiteX2" fmla="*/ 1342300 w 1342300"/>
              <a:gd name="connsiteY2" fmla="*/ 223721 h 1342300"/>
              <a:gd name="connsiteX3" fmla="*/ 1342300 w 1342300"/>
              <a:gd name="connsiteY3" fmla="*/ 1118579 h 1342300"/>
              <a:gd name="connsiteX4" fmla="*/ 1118579 w 1342300"/>
              <a:gd name="connsiteY4" fmla="*/ 1342300 h 1342300"/>
              <a:gd name="connsiteX5" fmla="*/ 223721 w 1342300"/>
              <a:gd name="connsiteY5" fmla="*/ 1342300 h 1342300"/>
              <a:gd name="connsiteX6" fmla="*/ 0 w 1342300"/>
              <a:gd name="connsiteY6" fmla="*/ 1118579 h 1342300"/>
              <a:gd name="connsiteX7" fmla="*/ 0 w 1342300"/>
              <a:gd name="connsiteY7" fmla="*/ 223721 h 1342300"/>
              <a:gd name="connsiteX8" fmla="*/ 223721 w 1342300"/>
              <a:gd name="connsiteY8" fmla="*/ 0 h 134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42300" h="1342300">
                <a:moveTo>
                  <a:pt x="223721" y="0"/>
                </a:moveTo>
                <a:lnTo>
                  <a:pt x="1118579" y="0"/>
                </a:lnTo>
                <a:cubicBezTo>
                  <a:pt x="1242137" y="0"/>
                  <a:pt x="1342300" y="100163"/>
                  <a:pt x="1342300" y="223721"/>
                </a:cubicBezTo>
                <a:lnTo>
                  <a:pt x="1342300" y="1118579"/>
                </a:lnTo>
                <a:cubicBezTo>
                  <a:pt x="1342300" y="1242137"/>
                  <a:pt x="1242137" y="1342300"/>
                  <a:pt x="1118579" y="1342300"/>
                </a:cubicBezTo>
                <a:lnTo>
                  <a:pt x="223721" y="1342300"/>
                </a:lnTo>
                <a:cubicBezTo>
                  <a:pt x="100163" y="1342300"/>
                  <a:pt x="0" y="1242137"/>
                  <a:pt x="0" y="1118579"/>
                </a:cubicBezTo>
                <a:lnTo>
                  <a:pt x="0" y="223721"/>
                </a:lnTo>
                <a:cubicBezTo>
                  <a:pt x="0" y="100163"/>
                  <a:pt x="100163" y="0"/>
                  <a:pt x="223721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342900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0" y="3429000"/>
            <a:ext cx="3048000" cy="342900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3048000" y="3429000"/>
            <a:ext cx="3048000" cy="342900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A24F7-1105-4531-82C2-B963DF53C7D9}" type="datetimeFigureOut">
              <a:rPr lang="en-ID" smtClean="0"/>
            </a:fld>
            <a:endParaRPr lang="en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91B71-AF4B-4F2A-9030-3878A139F578}" type="slidenum">
              <a:rPr lang="en-ID" smtClean="0"/>
            </a:fld>
            <a:endParaRPr lang="en-ID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667658" y="2143125"/>
            <a:ext cx="5199743" cy="3459390"/>
          </a:xfrm>
          <a:custGeom>
            <a:avLst/>
            <a:gdLst>
              <a:gd name="connsiteX0" fmla="*/ 0 w 5199743"/>
              <a:gd name="connsiteY0" fmla="*/ 0 h 3459390"/>
              <a:gd name="connsiteX1" fmla="*/ 5199743 w 5199743"/>
              <a:gd name="connsiteY1" fmla="*/ 0 h 3459390"/>
              <a:gd name="connsiteX2" fmla="*/ 5199743 w 5199743"/>
              <a:gd name="connsiteY2" fmla="*/ 3459390 h 3459390"/>
              <a:gd name="connsiteX3" fmla="*/ 0 w 5199743"/>
              <a:gd name="connsiteY3" fmla="*/ 3459390 h 3459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9743" h="3459390">
                <a:moveTo>
                  <a:pt x="0" y="0"/>
                </a:moveTo>
                <a:lnTo>
                  <a:pt x="5199743" y="0"/>
                </a:lnTo>
                <a:lnTo>
                  <a:pt x="5199743" y="3459390"/>
                </a:lnTo>
                <a:lnTo>
                  <a:pt x="0" y="345939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252548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252548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040026" y="1664781"/>
            <a:ext cx="1764219" cy="1764219"/>
          </a:xfrm>
          <a:custGeom>
            <a:avLst/>
            <a:gdLst>
              <a:gd name="connsiteX0" fmla="*/ 217828 w 1764219"/>
              <a:gd name="connsiteY0" fmla="*/ 0 h 1764219"/>
              <a:gd name="connsiteX1" fmla="*/ 1546391 w 1764219"/>
              <a:gd name="connsiteY1" fmla="*/ 0 h 1764219"/>
              <a:gd name="connsiteX2" fmla="*/ 1764219 w 1764219"/>
              <a:gd name="connsiteY2" fmla="*/ 217828 h 1764219"/>
              <a:gd name="connsiteX3" fmla="*/ 1764219 w 1764219"/>
              <a:gd name="connsiteY3" fmla="*/ 1546391 h 1764219"/>
              <a:gd name="connsiteX4" fmla="*/ 1546391 w 1764219"/>
              <a:gd name="connsiteY4" fmla="*/ 1764219 h 1764219"/>
              <a:gd name="connsiteX5" fmla="*/ 217828 w 1764219"/>
              <a:gd name="connsiteY5" fmla="*/ 1764219 h 1764219"/>
              <a:gd name="connsiteX6" fmla="*/ 0 w 1764219"/>
              <a:gd name="connsiteY6" fmla="*/ 1546391 h 1764219"/>
              <a:gd name="connsiteX7" fmla="*/ 0 w 1764219"/>
              <a:gd name="connsiteY7" fmla="*/ 217828 h 1764219"/>
              <a:gd name="connsiteX8" fmla="*/ 217828 w 1764219"/>
              <a:gd name="connsiteY8" fmla="*/ 0 h 1764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64219" h="1764219">
                <a:moveTo>
                  <a:pt x="217828" y="0"/>
                </a:moveTo>
                <a:lnTo>
                  <a:pt x="1546391" y="0"/>
                </a:lnTo>
                <a:cubicBezTo>
                  <a:pt x="1666694" y="0"/>
                  <a:pt x="1764219" y="97525"/>
                  <a:pt x="1764219" y="217828"/>
                </a:cubicBezTo>
                <a:lnTo>
                  <a:pt x="1764219" y="1546391"/>
                </a:lnTo>
                <a:cubicBezTo>
                  <a:pt x="1764219" y="1666694"/>
                  <a:pt x="1666694" y="1764219"/>
                  <a:pt x="1546391" y="1764219"/>
                </a:cubicBezTo>
                <a:lnTo>
                  <a:pt x="217828" y="1764219"/>
                </a:lnTo>
                <a:cubicBezTo>
                  <a:pt x="97525" y="1764219"/>
                  <a:pt x="0" y="1666694"/>
                  <a:pt x="0" y="1546391"/>
                </a:cubicBezTo>
                <a:lnTo>
                  <a:pt x="0" y="217828"/>
                </a:lnTo>
                <a:cubicBezTo>
                  <a:pt x="0" y="97525"/>
                  <a:pt x="97525" y="0"/>
                  <a:pt x="21782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774075" y="1664781"/>
            <a:ext cx="1764219" cy="1764219"/>
          </a:xfrm>
          <a:custGeom>
            <a:avLst/>
            <a:gdLst>
              <a:gd name="connsiteX0" fmla="*/ 217828 w 1764219"/>
              <a:gd name="connsiteY0" fmla="*/ 0 h 1764219"/>
              <a:gd name="connsiteX1" fmla="*/ 1546391 w 1764219"/>
              <a:gd name="connsiteY1" fmla="*/ 0 h 1764219"/>
              <a:gd name="connsiteX2" fmla="*/ 1764219 w 1764219"/>
              <a:gd name="connsiteY2" fmla="*/ 217828 h 1764219"/>
              <a:gd name="connsiteX3" fmla="*/ 1764219 w 1764219"/>
              <a:gd name="connsiteY3" fmla="*/ 1546391 h 1764219"/>
              <a:gd name="connsiteX4" fmla="*/ 1546391 w 1764219"/>
              <a:gd name="connsiteY4" fmla="*/ 1764219 h 1764219"/>
              <a:gd name="connsiteX5" fmla="*/ 217828 w 1764219"/>
              <a:gd name="connsiteY5" fmla="*/ 1764219 h 1764219"/>
              <a:gd name="connsiteX6" fmla="*/ 0 w 1764219"/>
              <a:gd name="connsiteY6" fmla="*/ 1546391 h 1764219"/>
              <a:gd name="connsiteX7" fmla="*/ 0 w 1764219"/>
              <a:gd name="connsiteY7" fmla="*/ 217828 h 1764219"/>
              <a:gd name="connsiteX8" fmla="*/ 217828 w 1764219"/>
              <a:gd name="connsiteY8" fmla="*/ 0 h 1764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64219" h="1764219">
                <a:moveTo>
                  <a:pt x="217828" y="0"/>
                </a:moveTo>
                <a:lnTo>
                  <a:pt x="1546391" y="0"/>
                </a:lnTo>
                <a:cubicBezTo>
                  <a:pt x="1666694" y="0"/>
                  <a:pt x="1764219" y="97525"/>
                  <a:pt x="1764219" y="217828"/>
                </a:cubicBezTo>
                <a:lnTo>
                  <a:pt x="1764219" y="1546391"/>
                </a:lnTo>
                <a:cubicBezTo>
                  <a:pt x="1764219" y="1666694"/>
                  <a:pt x="1666694" y="1764219"/>
                  <a:pt x="1546391" y="1764219"/>
                </a:cubicBezTo>
                <a:lnTo>
                  <a:pt x="217828" y="1764219"/>
                </a:lnTo>
                <a:cubicBezTo>
                  <a:pt x="97525" y="1764219"/>
                  <a:pt x="0" y="1666694"/>
                  <a:pt x="0" y="1546391"/>
                </a:cubicBezTo>
                <a:lnTo>
                  <a:pt x="0" y="217828"/>
                </a:lnTo>
                <a:cubicBezTo>
                  <a:pt x="0" y="97525"/>
                  <a:pt x="97525" y="0"/>
                  <a:pt x="21782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67657" y="0"/>
            <a:ext cx="4034971" cy="6858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667657" cy="6858000"/>
          </a:xfrm>
          <a:prstGeom prst="rect">
            <a:avLst/>
          </a:prstGeom>
          <a:gradFill>
            <a:gsLst>
              <a:gs pos="50000">
                <a:srgbClr val="227D6B"/>
              </a:gs>
              <a:gs pos="0">
                <a:srgbClr val="172B4D"/>
              </a:gs>
              <a:gs pos="100000">
                <a:srgbClr val="2DCE89">
                  <a:alpha val="66000"/>
                </a:srgb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097280" y="1378458"/>
            <a:ext cx="3447288" cy="4101084"/>
          </a:xfrm>
          <a:custGeom>
            <a:avLst/>
            <a:gdLst>
              <a:gd name="connsiteX0" fmla="*/ 138857 w 3447288"/>
              <a:gd name="connsiteY0" fmla="*/ 0 h 4101084"/>
              <a:gd name="connsiteX1" fmla="*/ 3308431 w 3447288"/>
              <a:gd name="connsiteY1" fmla="*/ 0 h 4101084"/>
              <a:gd name="connsiteX2" fmla="*/ 3447288 w 3447288"/>
              <a:gd name="connsiteY2" fmla="*/ 138857 h 4101084"/>
              <a:gd name="connsiteX3" fmla="*/ 3447288 w 3447288"/>
              <a:gd name="connsiteY3" fmla="*/ 3962227 h 4101084"/>
              <a:gd name="connsiteX4" fmla="*/ 3308431 w 3447288"/>
              <a:gd name="connsiteY4" fmla="*/ 4101084 h 4101084"/>
              <a:gd name="connsiteX5" fmla="*/ 138857 w 3447288"/>
              <a:gd name="connsiteY5" fmla="*/ 4101084 h 4101084"/>
              <a:gd name="connsiteX6" fmla="*/ 0 w 3447288"/>
              <a:gd name="connsiteY6" fmla="*/ 3962227 h 4101084"/>
              <a:gd name="connsiteX7" fmla="*/ 0 w 3447288"/>
              <a:gd name="connsiteY7" fmla="*/ 138857 h 4101084"/>
              <a:gd name="connsiteX8" fmla="*/ 138857 w 3447288"/>
              <a:gd name="connsiteY8" fmla="*/ 0 h 4101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47288" h="4101084">
                <a:moveTo>
                  <a:pt x="138857" y="0"/>
                </a:moveTo>
                <a:lnTo>
                  <a:pt x="3308431" y="0"/>
                </a:lnTo>
                <a:cubicBezTo>
                  <a:pt x="3385120" y="0"/>
                  <a:pt x="3447288" y="62168"/>
                  <a:pt x="3447288" y="138857"/>
                </a:cubicBezTo>
                <a:lnTo>
                  <a:pt x="3447288" y="3962227"/>
                </a:lnTo>
                <a:cubicBezTo>
                  <a:pt x="3447288" y="4038916"/>
                  <a:pt x="3385120" y="4101084"/>
                  <a:pt x="3308431" y="4101084"/>
                </a:cubicBezTo>
                <a:lnTo>
                  <a:pt x="138857" y="4101084"/>
                </a:lnTo>
                <a:cubicBezTo>
                  <a:pt x="62168" y="4101084"/>
                  <a:pt x="0" y="4038916"/>
                  <a:pt x="0" y="3962227"/>
                </a:cubicBezTo>
                <a:lnTo>
                  <a:pt x="0" y="138857"/>
                </a:lnTo>
                <a:cubicBezTo>
                  <a:pt x="0" y="62168"/>
                  <a:pt x="62168" y="0"/>
                  <a:pt x="13885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420100" y="0"/>
            <a:ext cx="3771900" cy="6858000"/>
          </a:xfrm>
          <a:custGeom>
            <a:avLst/>
            <a:gdLst>
              <a:gd name="connsiteX0" fmla="*/ 3531930 w 3771900"/>
              <a:gd name="connsiteY0" fmla="*/ 5917873 h 6858000"/>
              <a:gd name="connsiteX1" fmla="*/ 3661878 w 3771900"/>
              <a:gd name="connsiteY1" fmla="*/ 5930328 h 6858000"/>
              <a:gd name="connsiteX2" fmla="*/ 3771900 w 3771900"/>
              <a:gd name="connsiteY2" fmla="*/ 5962934 h 6858000"/>
              <a:gd name="connsiteX3" fmla="*/ 3771900 w 3771900"/>
              <a:gd name="connsiteY3" fmla="*/ 6858000 h 6858000"/>
              <a:gd name="connsiteX4" fmla="*/ 2903328 w 3771900"/>
              <a:gd name="connsiteY4" fmla="*/ 6858000 h 6858000"/>
              <a:gd name="connsiteX5" fmla="*/ 2901371 w 3771900"/>
              <a:gd name="connsiteY5" fmla="*/ 6854281 h 6858000"/>
              <a:gd name="connsiteX6" fmla="*/ 3050830 w 3771900"/>
              <a:gd name="connsiteY6" fmla="*/ 6117153 h 6858000"/>
              <a:gd name="connsiteX7" fmla="*/ 3531930 w 3771900"/>
              <a:gd name="connsiteY7" fmla="*/ 5917873 h 6858000"/>
              <a:gd name="connsiteX8" fmla="*/ 1471233 w 3771900"/>
              <a:gd name="connsiteY8" fmla="*/ 0 h 6858000"/>
              <a:gd name="connsiteX9" fmla="*/ 3771900 w 3771900"/>
              <a:gd name="connsiteY9" fmla="*/ 0 h 6858000"/>
              <a:gd name="connsiteX10" fmla="*/ 3771900 w 3771900"/>
              <a:gd name="connsiteY10" fmla="*/ 5259529 h 6858000"/>
              <a:gd name="connsiteX11" fmla="*/ 3662362 w 3771900"/>
              <a:gd name="connsiteY11" fmla="*/ 5243721 h 6858000"/>
              <a:gd name="connsiteX12" fmla="*/ 2569727 w 3771900"/>
              <a:gd name="connsiteY12" fmla="*/ 5636050 h 6858000"/>
              <a:gd name="connsiteX13" fmla="*/ 2177398 w 3771900"/>
              <a:gd name="connsiteY13" fmla="*/ 6728685 h 6858000"/>
              <a:gd name="connsiteX14" fmla="*/ 2196058 w 3771900"/>
              <a:gd name="connsiteY14" fmla="*/ 6857999 h 6858000"/>
              <a:gd name="connsiteX15" fmla="*/ 0 w 3771900"/>
              <a:gd name="connsiteY15" fmla="*/ 6858000 h 6858000"/>
              <a:gd name="connsiteX16" fmla="*/ 0 w 3771900"/>
              <a:gd name="connsiteY16" fmla="*/ 1612911 h 6858000"/>
              <a:gd name="connsiteX17" fmla="*/ 27532 w 3771900"/>
              <a:gd name="connsiteY17" fmla="*/ 1616436 h 6858000"/>
              <a:gd name="connsiteX18" fmla="*/ 1113756 w 3771900"/>
              <a:gd name="connsiteY18" fmla="*/ 1206694 h 6858000"/>
              <a:gd name="connsiteX19" fmla="*/ 1488573 w 3771900"/>
              <a:gd name="connsiteY19" fmla="*/ 107930 h 6858000"/>
              <a:gd name="connsiteX20" fmla="*/ 2 w 3771900"/>
              <a:gd name="connsiteY20" fmla="*/ 0 h 6858000"/>
              <a:gd name="connsiteX21" fmla="*/ 764597 w 3771900"/>
              <a:gd name="connsiteY21" fmla="*/ 0 h 6858000"/>
              <a:gd name="connsiteX22" fmla="*/ 802064 w 3771900"/>
              <a:gd name="connsiteY22" fmla="*/ 119386 h 6858000"/>
              <a:gd name="connsiteX23" fmla="*/ 625029 w 3771900"/>
              <a:gd name="connsiteY23" fmla="*/ 733343 h 6858000"/>
              <a:gd name="connsiteX24" fmla="*/ 17044 w 3771900"/>
              <a:gd name="connsiteY24" fmla="*/ 929909 h 6858000"/>
              <a:gd name="connsiteX25" fmla="*/ 2 w 3771900"/>
              <a:gd name="connsiteY25" fmla="*/ 92515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771900" h="6858000">
                <a:moveTo>
                  <a:pt x="3531930" y="5917873"/>
                </a:moveTo>
                <a:cubicBezTo>
                  <a:pt x="3575461" y="5917873"/>
                  <a:pt x="3618993" y="5922025"/>
                  <a:pt x="3661878" y="5930328"/>
                </a:cubicBezTo>
                <a:lnTo>
                  <a:pt x="3771900" y="5962934"/>
                </a:lnTo>
                <a:lnTo>
                  <a:pt x="3771900" y="6858000"/>
                </a:lnTo>
                <a:lnTo>
                  <a:pt x="2903328" y="6858000"/>
                </a:lnTo>
                <a:lnTo>
                  <a:pt x="2901371" y="6854281"/>
                </a:lnTo>
                <a:cubicBezTo>
                  <a:pt x="2801732" y="6608573"/>
                  <a:pt x="2851551" y="6316432"/>
                  <a:pt x="3050830" y="6117153"/>
                </a:cubicBezTo>
                <a:cubicBezTo>
                  <a:pt x="3183681" y="5984300"/>
                  <a:pt x="3357806" y="5917873"/>
                  <a:pt x="3531930" y="5917873"/>
                </a:cubicBezTo>
                <a:close/>
                <a:moveTo>
                  <a:pt x="1471233" y="0"/>
                </a:moveTo>
                <a:lnTo>
                  <a:pt x="3771900" y="0"/>
                </a:lnTo>
                <a:lnTo>
                  <a:pt x="3771900" y="5259529"/>
                </a:lnTo>
                <a:lnTo>
                  <a:pt x="3662362" y="5243721"/>
                </a:lnTo>
                <a:cubicBezTo>
                  <a:pt x="3272032" y="5206356"/>
                  <a:pt x="2868645" y="5337133"/>
                  <a:pt x="2569727" y="5636050"/>
                </a:cubicBezTo>
                <a:cubicBezTo>
                  <a:pt x="2270809" y="5934968"/>
                  <a:pt x="2140033" y="6338355"/>
                  <a:pt x="2177398" y="6728685"/>
                </a:cubicBezTo>
                <a:lnTo>
                  <a:pt x="2196058" y="6857999"/>
                </a:lnTo>
                <a:lnTo>
                  <a:pt x="0" y="6858000"/>
                </a:lnTo>
                <a:lnTo>
                  <a:pt x="0" y="1612911"/>
                </a:lnTo>
                <a:lnTo>
                  <a:pt x="27532" y="1616436"/>
                </a:lnTo>
                <a:cubicBezTo>
                  <a:pt x="418408" y="1647558"/>
                  <a:pt x="819654" y="1510351"/>
                  <a:pt x="1113756" y="1206694"/>
                </a:cubicBezTo>
                <a:cubicBezTo>
                  <a:pt x="1407858" y="903038"/>
                  <a:pt x="1532171" y="497612"/>
                  <a:pt x="1488573" y="107930"/>
                </a:cubicBezTo>
                <a:close/>
                <a:moveTo>
                  <a:pt x="2" y="0"/>
                </a:moveTo>
                <a:lnTo>
                  <a:pt x="764597" y="0"/>
                </a:lnTo>
                <a:lnTo>
                  <a:pt x="802064" y="119386"/>
                </a:lnTo>
                <a:cubicBezTo>
                  <a:pt x="847001" y="333126"/>
                  <a:pt x="788420" y="564646"/>
                  <a:pt x="625029" y="733343"/>
                </a:cubicBezTo>
                <a:cubicBezTo>
                  <a:pt x="461639" y="902042"/>
                  <a:pt x="232110" y="967993"/>
                  <a:pt x="17044" y="929909"/>
                </a:cubicBezTo>
                <a:lnTo>
                  <a:pt x="2" y="92515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tial Circle 4"/>
          <p:cNvSpPr/>
          <p:nvPr userDrawn="1"/>
        </p:nvSpPr>
        <p:spPr>
          <a:xfrm rot="5400000">
            <a:off x="1705767" y="2519547"/>
            <a:ext cx="8780466" cy="8626764"/>
          </a:xfrm>
          <a:prstGeom prst="pie">
            <a:avLst>
              <a:gd name="adj1" fmla="val 5398605"/>
              <a:gd name="adj2" fmla="val 16200000"/>
            </a:avLst>
          </a:prstGeom>
          <a:solidFill>
            <a:srgbClr val="F6F9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6" name="Arc 5"/>
          <p:cNvSpPr/>
          <p:nvPr userDrawn="1"/>
        </p:nvSpPr>
        <p:spPr>
          <a:xfrm>
            <a:off x="1765053" y="2406667"/>
            <a:ext cx="8661895" cy="8661895"/>
          </a:xfrm>
          <a:prstGeom prst="arc">
            <a:avLst>
              <a:gd name="adj1" fmla="val 10709648"/>
              <a:gd name="adj2" fmla="val 102626"/>
            </a:avLst>
          </a:prstGeom>
          <a:ln w="12700">
            <a:solidFill>
              <a:srgbClr val="2DCE89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 userDrawn="1"/>
        </p:nvSpPr>
        <p:spPr>
          <a:xfrm>
            <a:off x="943075" y="1547232"/>
            <a:ext cx="3763535" cy="3763535"/>
          </a:xfrm>
          <a:prstGeom prst="ellipse">
            <a:avLst/>
          </a:prstGeom>
          <a:solidFill>
            <a:srgbClr val="F6F9FC"/>
          </a:solidFill>
          <a:ln>
            <a:noFill/>
          </a:ln>
          <a:effectLst>
            <a:outerShdw blurRad="266700" sx="102000" sy="102000" algn="ctr" rotWithShape="0">
              <a:srgbClr val="1F3A67">
                <a:alpha val="2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943075" y="1547232"/>
            <a:ext cx="3763536" cy="3763536"/>
          </a:xfrm>
          <a:custGeom>
            <a:avLst/>
            <a:gdLst>
              <a:gd name="connsiteX0" fmla="*/ 1881768 w 3763536"/>
              <a:gd name="connsiteY0" fmla="*/ 0 h 3763536"/>
              <a:gd name="connsiteX1" fmla="*/ 3763536 w 3763536"/>
              <a:gd name="connsiteY1" fmla="*/ 1881768 h 3763536"/>
              <a:gd name="connsiteX2" fmla="*/ 1881768 w 3763536"/>
              <a:gd name="connsiteY2" fmla="*/ 3763536 h 3763536"/>
              <a:gd name="connsiteX3" fmla="*/ 0 w 3763536"/>
              <a:gd name="connsiteY3" fmla="*/ 1881768 h 3763536"/>
              <a:gd name="connsiteX4" fmla="*/ 1881768 w 3763536"/>
              <a:gd name="connsiteY4" fmla="*/ 0 h 376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63536" h="3763536">
                <a:moveTo>
                  <a:pt x="1881768" y="0"/>
                </a:moveTo>
                <a:cubicBezTo>
                  <a:pt x="2921040" y="0"/>
                  <a:pt x="3763536" y="842496"/>
                  <a:pt x="3763536" y="1881768"/>
                </a:cubicBezTo>
                <a:cubicBezTo>
                  <a:pt x="3763536" y="2921040"/>
                  <a:pt x="2921040" y="3763536"/>
                  <a:pt x="1881768" y="3763536"/>
                </a:cubicBezTo>
                <a:cubicBezTo>
                  <a:pt x="842496" y="3763536"/>
                  <a:pt x="0" y="2921040"/>
                  <a:pt x="0" y="1881768"/>
                </a:cubicBezTo>
                <a:cubicBezTo>
                  <a:pt x="0" y="842496"/>
                  <a:pt x="842496" y="0"/>
                  <a:pt x="188176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sp>
        <p:nvSpPr>
          <p:cNvPr id="2" name="Oval 1"/>
          <p:cNvSpPr/>
          <p:nvPr userDrawn="1"/>
        </p:nvSpPr>
        <p:spPr>
          <a:xfrm>
            <a:off x="612939" y="1217096"/>
            <a:ext cx="4423808" cy="4423808"/>
          </a:xfrm>
          <a:prstGeom prst="ellipse">
            <a:avLst/>
          </a:prstGeom>
          <a:noFill/>
          <a:ln w="15875">
            <a:gradFill>
              <a:gsLst>
                <a:gs pos="0">
                  <a:srgbClr val="1F3A67"/>
                </a:gs>
                <a:gs pos="100000">
                  <a:srgbClr val="2DCE89"/>
                </a:gs>
              </a:gsLst>
              <a:lin ang="5400000" scaled="1"/>
            </a:gra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30341" y="1706896"/>
            <a:ext cx="2857830" cy="4316468"/>
          </a:xfrm>
          <a:custGeom>
            <a:avLst/>
            <a:gdLst>
              <a:gd name="connsiteX0" fmla="*/ 124801 w 2857830"/>
              <a:gd name="connsiteY0" fmla="*/ 0 h 4316468"/>
              <a:gd name="connsiteX1" fmla="*/ 2733029 w 2857830"/>
              <a:gd name="connsiteY1" fmla="*/ 0 h 4316468"/>
              <a:gd name="connsiteX2" fmla="*/ 2857830 w 2857830"/>
              <a:gd name="connsiteY2" fmla="*/ 124801 h 4316468"/>
              <a:gd name="connsiteX3" fmla="*/ 2857830 w 2857830"/>
              <a:gd name="connsiteY3" fmla="*/ 4191667 h 4316468"/>
              <a:gd name="connsiteX4" fmla="*/ 2733029 w 2857830"/>
              <a:gd name="connsiteY4" fmla="*/ 4316468 h 4316468"/>
              <a:gd name="connsiteX5" fmla="*/ 124801 w 2857830"/>
              <a:gd name="connsiteY5" fmla="*/ 4316468 h 4316468"/>
              <a:gd name="connsiteX6" fmla="*/ 0 w 2857830"/>
              <a:gd name="connsiteY6" fmla="*/ 4191667 h 4316468"/>
              <a:gd name="connsiteX7" fmla="*/ 0 w 2857830"/>
              <a:gd name="connsiteY7" fmla="*/ 124801 h 4316468"/>
              <a:gd name="connsiteX8" fmla="*/ 124801 w 2857830"/>
              <a:gd name="connsiteY8" fmla="*/ 0 h 4316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57830" h="4316468">
                <a:moveTo>
                  <a:pt x="124801" y="0"/>
                </a:moveTo>
                <a:lnTo>
                  <a:pt x="2733029" y="0"/>
                </a:lnTo>
                <a:cubicBezTo>
                  <a:pt x="2801955" y="0"/>
                  <a:pt x="2857830" y="55875"/>
                  <a:pt x="2857830" y="124801"/>
                </a:cubicBezTo>
                <a:lnTo>
                  <a:pt x="2857830" y="4191667"/>
                </a:lnTo>
                <a:cubicBezTo>
                  <a:pt x="2857830" y="4260593"/>
                  <a:pt x="2801955" y="4316468"/>
                  <a:pt x="2733029" y="4316468"/>
                </a:cubicBezTo>
                <a:lnTo>
                  <a:pt x="124801" y="4316468"/>
                </a:lnTo>
                <a:cubicBezTo>
                  <a:pt x="55875" y="4316468"/>
                  <a:pt x="0" y="4260593"/>
                  <a:pt x="0" y="4191667"/>
                </a:cubicBezTo>
                <a:lnTo>
                  <a:pt x="0" y="124801"/>
                </a:lnTo>
                <a:cubicBezTo>
                  <a:pt x="0" y="55875"/>
                  <a:pt x="55875" y="0"/>
                  <a:pt x="124801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/>
          <p:cNvSpPr/>
          <p:nvPr userDrawn="1"/>
        </p:nvSpPr>
        <p:spPr>
          <a:xfrm>
            <a:off x="2194800" y="2630216"/>
            <a:ext cx="1346200" cy="1294084"/>
          </a:xfrm>
          <a:prstGeom prst="roundRect">
            <a:avLst>
              <a:gd name="adj" fmla="val 10485"/>
            </a:avLst>
          </a:prstGeom>
          <a:solidFill>
            <a:srgbClr val="F6F9FC"/>
          </a:solidFill>
          <a:ln>
            <a:noFill/>
          </a:ln>
          <a:effectLst>
            <a:outerShdw blurRad="317500" sx="103000" sy="103000" algn="ctr" rotWithShape="0">
              <a:srgbClr val="1F3A67">
                <a:alpha val="16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: Rounded Corners 9"/>
          <p:cNvSpPr/>
          <p:nvPr userDrawn="1"/>
        </p:nvSpPr>
        <p:spPr>
          <a:xfrm>
            <a:off x="5422900" y="2630216"/>
            <a:ext cx="1346200" cy="1294084"/>
          </a:xfrm>
          <a:prstGeom prst="roundRect">
            <a:avLst>
              <a:gd name="adj" fmla="val 10485"/>
            </a:avLst>
          </a:prstGeom>
          <a:solidFill>
            <a:srgbClr val="F6F9FC"/>
          </a:solidFill>
          <a:ln>
            <a:noFill/>
          </a:ln>
          <a:effectLst>
            <a:outerShdw blurRad="317500" sx="103000" sy="103000" algn="ctr" rotWithShape="0">
              <a:srgbClr val="1F3A67">
                <a:alpha val="16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: Rounded Corners 10"/>
          <p:cNvSpPr/>
          <p:nvPr userDrawn="1"/>
        </p:nvSpPr>
        <p:spPr>
          <a:xfrm>
            <a:off x="8651000" y="2630216"/>
            <a:ext cx="1346200" cy="1294084"/>
          </a:xfrm>
          <a:prstGeom prst="roundRect">
            <a:avLst>
              <a:gd name="adj" fmla="val 10485"/>
            </a:avLst>
          </a:prstGeom>
          <a:solidFill>
            <a:srgbClr val="F6F9FC"/>
          </a:solidFill>
          <a:ln>
            <a:noFill/>
          </a:ln>
          <a:effectLst>
            <a:outerShdw blurRad="317500" sx="103000" sy="103000" algn="ctr" rotWithShape="0">
              <a:srgbClr val="1F3A67">
                <a:alpha val="16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422900" y="2630216"/>
            <a:ext cx="1346200" cy="1294084"/>
          </a:xfrm>
          <a:custGeom>
            <a:avLst/>
            <a:gdLst>
              <a:gd name="connsiteX0" fmla="*/ 135685 w 1346200"/>
              <a:gd name="connsiteY0" fmla="*/ 0 h 1294084"/>
              <a:gd name="connsiteX1" fmla="*/ 1210515 w 1346200"/>
              <a:gd name="connsiteY1" fmla="*/ 0 h 1294084"/>
              <a:gd name="connsiteX2" fmla="*/ 1346200 w 1346200"/>
              <a:gd name="connsiteY2" fmla="*/ 135685 h 1294084"/>
              <a:gd name="connsiteX3" fmla="*/ 1346200 w 1346200"/>
              <a:gd name="connsiteY3" fmla="*/ 1158399 h 1294084"/>
              <a:gd name="connsiteX4" fmla="*/ 1210515 w 1346200"/>
              <a:gd name="connsiteY4" fmla="*/ 1294084 h 1294084"/>
              <a:gd name="connsiteX5" fmla="*/ 135685 w 1346200"/>
              <a:gd name="connsiteY5" fmla="*/ 1294084 h 1294084"/>
              <a:gd name="connsiteX6" fmla="*/ 0 w 1346200"/>
              <a:gd name="connsiteY6" fmla="*/ 1158399 h 1294084"/>
              <a:gd name="connsiteX7" fmla="*/ 0 w 1346200"/>
              <a:gd name="connsiteY7" fmla="*/ 135685 h 1294084"/>
              <a:gd name="connsiteX8" fmla="*/ 135685 w 1346200"/>
              <a:gd name="connsiteY8" fmla="*/ 0 h 1294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46200" h="1294084">
                <a:moveTo>
                  <a:pt x="135685" y="0"/>
                </a:moveTo>
                <a:lnTo>
                  <a:pt x="1210515" y="0"/>
                </a:lnTo>
                <a:cubicBezTo>
                  <a:pt x="1285452" y="0"/>
                  <a:pt x="1346200" y="60748"/>
                  <a:pt x="1346200" y="135685"/>
                </a:cubicBezTo>
                <a:lnTo>
                  <a:pt x="1346200" y="1158399"/>
                </a:lnTo>
                <a:cubicBezTo>
                  <a:pt x="1346200" y="1233336"/>
                  <a:pt x="1285452" y="1294084"/>
                  <a:pt x="1210515" y="1294084"/>
                </a:cubicBezTo>
                <a:lnTo>
                  <a:pt x="135685" y="1294084"/>
                </a:lnTo>
                <a:cubicBezTo>
                  <a:pt x="60748" y="1294084"/>
                  <a:pt x="0" y="1233336"/>
                  <a:pt x="0" y="1158399"/>
                </a:cubicBezTo>
                <a:lnTo>
                  <a:pt x="0" y="135685"/>
                </a:lnTo>
                <a:cubicBezTo>
                  <a:pt x="0" y="60748"/>
                  <a:pt x="60748" y="0"/>
                  <a:pt x="13568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8651000" y="2630216"/>
            <a:ext cx="1346200" cy="1294084"/>
          </a:xfrm>
          <a:custGeom>
            <a:avLst/>
            <a:gdLst>
              <a:gd name="connsiteX0" fmla="*/ 135685 w 1346200"/>
              <a:gd name="connsiteY0" fmla="*/ 0 h 1294084"/>
              <a:gd name="connsiteX1" fmla="*/ 1210515 w 1346200"/>
              <a:gd name="connsiteY1" fmla="*/ 0 h 1294084"/>
              <a:gd name="connsiteX2" fmla="*/ 1346200 w 1346200"/>
              <a:gd name="connsiteY2" fmla="*/ 135685 h 1294084"/>
              <a:gd name="connsiteX3" fmla="*/ 1346200 w 1346200"/>
              <a:gd name="connsiteY3" fmla="*/ 1158399 h 1294084"/>
              <a:gd name="connsiteX4" fmla="*/ 1210515 w 1346200"/>
              <a:gd name="connsiteY4" fmla="*/ 1294084 h 1294084"/>
              <a:gd name="connsiteX5" fmla="*/ 135685 w 1346200"/>
              <a:gd name="connsiteY5" fmla="*/ 1294084 h 1294084"/>
              <a:gd name="connsiteX6" fmla="*/ 0 w 1346200"/>
              <a:gd name="connsiteY6" fmla="*/ 1158399 h 1294084"/>
              <a:gd name="connsiteX7" fmla="*/ 0 w 1346200"/>
              <a:gd name="connsiteY7" fmla="*/ 135685 h 1294084"/>
              <a:gd name="connsiteX8" fmla="*/ 135685 w 1346200"/>
              <a:gd name="connsiteY8" fmla="*/ 0 h 1294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46200" h="1294084">
                <a:moveTo>
                  <a:pt x="135685" y="0"/>
                </a:moveTo>
                <a:lnTo>
                  <a:pt x="1210515" y="0"/>
                </a:lnTo>
                <a:cubicBezTo>
                  <a:pt x="1285452" y="0"/>
                  <a:pt x="1346200" y="60748"/>
                  <a:pt x="1346200" y="135685"/>
                </a:cubicBezTo>
                <a:lnTo>
                  <a:pt x="1346200" y="1158399"/>
                </a:lnTo>
                <a:cubicBezTo>
                  <a:pt x="1346200" y="1233336"/>
                  <a:pt x="1285452" y="1294084"/>
                  <a:pt x="1210515" y="1294084"/>
                </a:cubicBezTo>
                <a:lnTo>
                  <a:pt x="135685" y="1294084"/>
                </a:lnTo>
                <a:cubicBezTo>
                  <a:pt x="60748" y="1294084"/>
                  <a:pt x="0" y="1233336"/>
                  <a:pt x="0" y="1158399"/>
                </a:cubicBezTo>
                <a:lnTo>
                  <a:pt x="0" y="135685"/>
                </a:lnTo>
                <a:cubicBezTo>
                  <a:pt x="0" y="60748"/>
                  <a:pt x="60748" y="0"/>
                  <a:pt x="13568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194800" y="2630216"/>
            <a:ext cx="1346200" cy="1294084"/>
          </a:xfrm>
          <a:custGeom>
            <a:avLst/>
            <a:gdLst>
              <a:gd name="connsiteX0" fmla="*/ 135685 w 1346200"/>
              <a:gd name="connsiteY0" fmla="*/ 0 h 1294084"/>
              <a:gd name="connsiteX1" fmla="*/ 1210515 w 1346200"/>
              <a:gd name="connsiteY1" fmla="*/ 0 h 1294084"/>
              <a:gd name="connsiteX2" fmla="*/ 1346200 w 1346200"/>
              <a:gd name="connsiteY2" fmla="*/ 135685 h 1294084"/>
              <a:gd name="connsiteX3" fmla="*/ 1346200 w 1346200"/>
              <a:gd name="connsiteY3" fmla="*/ 1158399 h 1294084"/>
              <a:gd name="connsiteX4" fmla="*/ 1210515 w 1346200"/>
              <a:gd name="connsiteY4" fmla="*/ 1294084 h 1294084"/>
              <a:gd name="connsiteX5" fmla="*/ 135685 w 1346200"/>
              <a:gd name="connsiteY5" fmla="*/ 1294084 h 1294084"/>
              <a:gd name="connsiteX6" fmla="*/ 0 w 1346200"/>
              <a:gd name="connsiteY6" fmla="*/ 1158399 h 1294084"/>
              <a:gd name="connsiteX7" fmla="*/ 0 w 1346200"/>
              <a:gd name="connsiteY7" fmla="*/ 135685 h 1294084"/>
              <a:gd name="connsiteX8" fmla="*/ 135685 w 1346200"/>
              <a:gd name="connsiteY8" fmla="*/ 0 h 1294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46200" h="1294084">
                <a:moveTo>
                  <a:pt x="135685" y="0"/>
                </a:moveTo>
                <a:lnTo>
                  <a:pt x="1210515" y="0"/>
                </a:lnTo>
                <a:cubicBezTo>
                  <a:pt x="1285452" y="0"/>
                  <a:pt x="1346200" y="60748"/>
                  <a:pt x="1346200" y="135685"/>
                </a:cubicBezTo>
                <a:lnTo>
                  <a:pt x="1346200" y="1158399"/>
                </a:lnTo>
                <a:cubicBezTo>
                  <a:pt x="1346200" y="1233336"/>
                  <a:pt x="1285452" y="1294084"/>
                  <a:pt x="1210515" y="1294084"/>
                </a:cubicBezTo>
                <a:lnTo>
                  <a:pt x="135685" y="1294084"/>
                </a:lnTo>
                <a:cubicBezTo>
                  <a:pt x="60748" y="1294084"/>
                  <a:pt x="0" y="1233336"/>
                  <a:pt x="0" y="1158399"/>
                </a:cubicBezTo>
                <a:lnTo>
                  <a:pt x="0" y="135685"/>
                </a:lnTo>
                <a:cubicBezTo>
                  <a:pt x="0" y="60748"/>
                  <a:pt x="60748" y="0"/>
                  <a:pt x="13568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7087964" y="0"/>
            <a:ext cx="5104036" cy="6858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135465" y="1845126"/>
            <a:ext cx="2022248" cy="2022248"/>
          </a:xfrm>
          <a:custGeom>
            <a:avLst/>
            <a:gdLst>
              <a:gd name="connsiteX0" fmla="*/ 1011124 w 2022248"/>
              <a:gd name="connsiteY0" fmla="*/ 0 h 2022248"/>
              <a:gd name="connsiteX1" fmla="*/ 2022248 w 2022248"/>
              <a:gd name="connsiteY1" fmla="*/ 1011124 h 2022248"/>
              <a:gd name="connsiteX2" fmla="*/ 1011124 w 2022248"/>
              <a:gd name="connsiteY2" fmla="*/ 2022248 h 2022248"/>
              <a:gd name="connsiteX3" fmla="*/ 0 w 2022248"/>
              <a:gd name="connsiteY3" fmla="*/ 1011124 h 2022248"/>
              <a:gd name="connsiteX4" fmla="*/ 1011124 w 2022248"/>
              <a:gd name="connsiteY4" fmla="*/ 0 h 2022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22248" h="2022248">
                <a:moveTo>
                  <a:pt x="1011124" y="0"/>
                </a:moveTo>
                <a:cubicBezTo>
                  <a:pt x="1569552" y="0"/>
                  <a:pt x="2022248" y="452696"/>
                  <a:pt x="2022248" y="1011124"/>
                </a:cubicBezTo>
                <a:cubicBezTo>
                  <a:pt x="2022248" y="1569552"/>
                  <a:pt x="1569552" y="2022248"/>
                  <a:pt x="1011124" y="2022248"/>
                </a:cubicBezTo>
                <a:cubicBezTo>
                  <a:pt x="452696" y="2022248"/>
                  <a:pt x="0" y="1569552"/>
                  <a:pt x="0" y="1011124"/>
                </a:cubicBezTo>
                <a:cubicBezTo>
                  <a:pt x="0" y="452696"/>
                  <a:pt x="452696" y="0"/>
                  <a:pt x="101112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"/>
            </a:lvl1pPr>
          </a:lstStyle>
          <a:p>
            <a:endParaRPr lang="en-ID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4A24F7-1105-4531-82C2-B963DF53C7D9}" type="datetimeFigureOut">
              <a:rPr lang="en-ID" smtClean="0"/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491B71-AF4B-4F2A-9030-3878A139F578}" type="slidenum">
              <a:rPr lang="en-ID" smtClean="0"/>
            </a:fld>
            <a:endParaRPr lang="en-ID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4.xml"/><Relationship Id="rId1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占位符 1" descr="shutterstock_522554203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tretch>
            <a:fillRect/>
          </a:stretch>
        </p:blipFill>
        <p:spPr>
          <a:xfrm>
            <a:off x="0" y="-635"/>
            <a:ext cx="12192000" cy="6858000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0" y="0"/>
            <a:ext cx="12192000" cy="6868160"/>
          </a:xfrm>
          <a:prstGeom prst="rect">
            <a:avLst/>
          </a:prstGeom>
          <a:gradFill>
            <a:gsLst>
              <a:gs pos="75000">
                <a:srgbClr val="28A67A"/>
              </a:gs>
              <a:gs pos="50000">
                <a:srgbClr val="227D6B">
                  <a:alpha val="91000"/>
                </a:srgbClr>
              </a:gs>
              <a:gs pos="0">
                <a:srgbClr val="172B4D"/>
              </a:gs>
              <a:gs pos="100000">
                <a:srgbClr val="2DCE89">
                  <a:alpha val="66000"/>
                </a:srgb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TextBox 9"/>
          <p:cNvSpPr txBox="1"/>
          <p:nvPr/>
        </p:nvSpPr>
        <p:spPr>
          <a:xfrm>
            <a:off x="554991" y="1530643"/>
            <a:ext cx="71304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 err="1">
                <a:solidFill>
                  <a:srgbClr val="F6F9F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健康陪伴AI商业计划书</a:t>
            </a:r>
            <a:endParaRPr lang="en-ID" sz="5400" b="1" dirty="0">
              <a:solidFill>
                <a:srgbClr val="F6F9F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2000000000000000000" pitchFamily="2" charset="0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54991" y="2361640"/>
            <a:ext cx="28135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6F9F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Business Plan</a:t>
            </a:r>
            <a:endParaRPr lang="en-ID" sz="3200" dirty="0">
              <a:solidFill>
                <a:srgbClr val="F6F9F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6843348" y="2453973"/>
            <a:ext cx="4793661" cy="4404028"/>
            <a:chOff x="6843348" y="1619983"/>
            <a:chExt cx="4793661" cy="5238018"/>
          </a:xfrm>
          <a:gradFill>
            <a:gsLst>
              <a:gs pos="0">
                <a:srgbClr val="F6F9FC">
                  <a:alpha val="77000"/>
                </a:srgbClr>
              </a:gs>
              <a:gs pos="100000">
                <a:srgbClr val="F6F9FC">
                  <a:alpha val="0"/>
                </a:srgbClr>
              </a:gs>
            </a:gsLst>
            <a:lin ang="5400000" scaled="0"/>
          </a:gradFill>
        </p:grpSpPr>
        <p:sp>
          <p:nvSpPr>
            <p:cNvPr id="29" name="Rectangle: Top Corners Rounded 28"/>
            <p:cNvSpPr/>
            <p:nvPr/>
          </p:nvSpPr>
          <p:spPr>
            <a:xfrm>
              <a:off x="6843348" y="3986694"/>
              <a:ext cx="1054100" cy="2871307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30" name="Rectangle: Top Corners Rounded 29"/>
            <p:cNvSpPr/>
            <p:nvPr/>
          </p:nvSpPr>
          <p:spPr>
            <a:xfrm>
              <a:off x="8089868" y="3046076"/>
              <a:ext cx="1054100" cy="3811924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31" name="Rectangle: Top Corners Rounded 30"/>
            <p:cNvSpPr/>
            <p:nvPr/>
          </p:nvSpPr>
          <p:spPr>
            <a:xfrm>
              <a:off x="9336388" y="2264229"/>
              <a:ext cx="1054100" cy="4593771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32" name="Rectangle: Top Corners Rounded 31"/>
            <p:cNvSpPr/>
            <p:nvPr/>
          </p:nvSpPr>
          <p:spPr>
            <a:xfrm>
              <a:off x="10582909" y="1619983"/>
              <a:ext cx="1054100" cy="5238017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554991" y="5695021"/>
            <a:ext cx="16177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6F9FC"/>
                </a:soli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Date Present :</a:t>
            </a:r>
            <a:endParaRPr lang="en-US" sz="1200" dirty="0">
              <a:solidFill>
                <a:srgbClr val="F6F9FC"/>
              </a:solidFill>
              <a:latin typeface="Poppins" panose="02000000000000000000" pitchFamily="2" charset="0"/>
              <a:ea typeface="Open Sans" panose="020B0606030504020204" pitchFamily="34" charset="0"/>
              <a:cs typeface="Poppins" panose="02000000000000000000" pitchFamily="2" charset="0"/>
            </a:endParaRPr>
          </a:p>
          <a:p>
            <a:r>
              <a:rPr lang="en-US" sz="1600" dirty="0">
                <a:solidFill>
                  <a:srgbClr val="F6F9FC"/>
                </a:soli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January, 202</a:t>
            </a:r>
            <a:r>
              <a:rPr lang="en-US" altLang="zh-CN" sz="1600" dirty="0">
                <a:solidFill>
                  <a:srgbClr val="F6F9FC"/>
                </a:soli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6</a:t>
            </a:r>
            <a:endParaRPr lang="en-ID" sz="1600" dirty="0">
              <a:solidFill>
                <a:srgbClr val="F6F9FC"/>
              </a:solidFill>
              <a:latin typeface="Poppins" panose="02000000000000000000" pitchFamily="2" charset="0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54991" y="5127710"/>
            <a:ext cx="12650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6F9FC"/>
                </a:soli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Presented by :</a:t>
            </a:r>
            <a:endParaRPr lang="en-US" sz="1200" dirty="0">
              <a:solidFill>
                <a:srgbClr val="F6F9FC"/>
              </a:solidFill>
              <a:latin typeface="Poppins" panose="02000000000000000000" pitchFamily="2" charset="0"/>
              <a:ea typeface="Open Sans" panose="020B0606030504020204" pitchFamily="34" charset="0"/>
              <a:cs typeface="Poppins" panose="02000000000000000000" pitchFamily="2" charset="0"/>
            </a:endParaRPr>
          </a:p>
          <a:p>
            <a:r>
              <a:rPr lang="en-US" sz="1600" dirty="0">
                <a:solidFill>
                  <a:srgbClr val="F6F9FC"/>
                </a:soli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Will</a:t>
            </a:r>
            <a:endParaRPr lang="en-ID" sz="1600" dirty="0">
              <a:solidFill>
                <a:srgbClr val="F6F9FC"/>
              </a:solidFill>
              <a:latin typeface="Poppins" panose="02000000000000000000" pitchFamily="2" charset="0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1994328" y="1825625"/>
          <a:ext cx="8203344" cy="4351339"/>
        </p:xfrm>
        <a:graphic>
          <a:graphicData uri="http://schemas.openxmlformats.org/drawingml/2006/table">
            <a:tbl>
              <a:tblPr/>
              <a:tblGrid>
                <a:gridCol w="1367224"/>
                <a:gridCol w="1367224"/>
                <a:gridCol w="1367224"/>
                <a:gridCol w="1367224"/>
                <a:gridCol w="1367224"/>
                <a:gridCol w="1367224"/>
              </a:tblGrid>
              <a:tr h="332889"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阶段目标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截止时间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关键交付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核心指标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付费用户 </a:t>
                      </a:r>
                      <a:r>
                        <a:rPr lang="en-US" altLang="zh-CN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(</a:t>
                      </a:r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累计</a:t>
                      </a:r>
                      <a:r>
                        <a:rPr lang="en-US" altLang="zh-CN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)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预期 </a:t>
                      </a:r>
                      <a:r>
                        <a:rPr lang="en-GB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ARR</a:t>
                      </a:r>
                      <a:endParaRPr lang="en-GB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60890"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验证付费意愿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CN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3/1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GB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AI </a:t>
                      </a:r>
                      <a:r>
                        <a:rPr lang="zh-CN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方案 </a:t>
                      </a:r>
                      <a:r>
                        <a:rPr lang="en-US" altLang="zh-CN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+ </a:t>
                      </a:r>
                      <a:r>
                        <a:rPr lang="zh-CN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基础监测小程序上线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付费率 </a:t>
                      </a:r>
                      <a:r>
                        <a:rPr lang="en-US" altLang="zh-CN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$\</a:t>
                      </a:r>
                      <a:r>
                        <a:rPr lang="en-GB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ge$ 5%，7</a:t>
                      </a:r>
                      <a:r>
                        <a:rPr lang="zh-CN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日留存 </a:t>
                      </a:r>
                      <a:r>
                        <a:rPr lang="en-US" altLang="zh-CN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$\</a:t>
                      </a:r>
                      <a:r>
                        <a:rPr lang="en-GB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ge$ 50%</a:t>
                      </a:r>
                      <a:endParaRPr lang="en-GB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CN" sz="1400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250-1000</a:t>
                      </a:r>
                      <a:endParaRPr lang="zh-CN" altLang="en-US" sz="1400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≈ </a:t>
                      </a:r>
                      <a:r>
                        <a:rPr lang="en-US" altLang="zh-CN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9 </a:t>
                      </a:r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万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60890"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验证行为改变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CN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6/1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进阶检测版上线；打卡</a:t>
                      </a:r>
                      <a:r>
                        <a:rPr lang="en-US" altLang="zh-CN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/</a:t>
                      </a:r>
                      <a:r>
                        <a:rPr lang="en-GB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PK </a:t>
                      </a:r>
                      <a:r>
                        <a:rPr lang="zh-CN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计划个性化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CN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30</a:t>
                      </a:r>
                      <a:r>
                        <a:rPr lang="zh-CN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日留存 </a:t>
                      </a:r>
                      <a:r>
                        <a:rPr lang="en-US" altLang="zh-CN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$\</a:t>
                      </a:r>
                      <a:r>
                        <a:rPr lang="en-GB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ge$ 35%，</a:t>
                      </a:r>
                      <a:r>
                        <a:rPr lang="zh-CN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进阶版转化 </a:t>
                      </a:r>
                      <a:r>
                        <a:rPr lang="en-US" altLang="zh-CN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$\</a:t>
                      </a:r>
                      <a:r>
                        <a:rPr lang="en-GB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ge$ 20%</a:t>
                      </a:r>
                      <a:endParaRPr lang="en-GB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CN" sz="1400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1,000-2000</a:t>
                      </a:r>
                      <a:endParaRPr lang="zh-CN" altLang="en-US" sz="1400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≈ </a:t>
                      </a:r>
                      <a:r>
                        <a:rPr lang="en-US" altLang="zh-CN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35 </a:t>
                      </a:r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万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60890"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验证规模扩张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CN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9/1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内容体系社群 </a:t>
                      </a:r>
                      <a:r>
                        <a:rPr lang="en-GB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SOP；</a:t>
                      </a:r>
                      <a:r>
                        <a:rPr lang="zh-CN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从个人 </a:t>
                      </a:r>
                      <a:r>
                        <a:rPr lang="en-GB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IP </a:t>
                      </a:r>
                      <a:r>
                        <a:rPr lang="zh-CN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到品牌化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用户 </a:t>
                      </a:r>
                      <a:r>
                        <a:rPr lang="en-US" altLang="zh-CN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$\</a:t>
                      </a:r>
                      <a:r>
                        <a:rPr lang="en-GB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ge$ 5,000；</a:t>
                      </a:r>
                      <a:r>
                        <a:rPr lang="zh-CN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综合 </a:t>
                      </a:r>
                      <a:r>
                        <a:rPr lang="en-GB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CAC $\le$ 80</a:t>
                      </a:r>
                      <a:r>
                        <a:rPr lang="zh-CN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元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CN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5,000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≈ </a:t>
                      </a:r>
                      <a:r>
                        <a:rPr lang="en-US" altLang="zh-CN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175 </a:t>
                      </a:r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万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4890"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家庭 </a:t>
                      </a:r>
                      <a:r>
                        <a:rPr lang="en-US" altLang="zh-CN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&amp; </a:t>
                      </a:r>
                      <a:r>
                        <a:rPr lang="en-GB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B </a:t>
                      </a:r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端联动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CN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12</a:t>
                      </a:r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个月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家庭套餐上线；企业健康管理 </a:t>
                      </a:r>
                      <a:r>
                        <a:rPr lang="en-GB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PoC</a:t>
                      </a:r>
                      <a:endParaRPr lang="en-GB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家庭户均产值 </a:t>
                      </a:r>
                      <a:r>
                        <a:rPr lang="en-US" altLang="zh-CN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$\</a:t>
                      </a:r>
                      <a:r>
                        <a:rPr lang="en-GB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ge$ 800</a:t>
                      </a:r>
                      <a:r>
                        <a:rPr lang="zh-CN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元；</a:t>
                      </a:r>
                      <a:r>
                        <a:rPr lang="en-GB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B</a:t>
                      </a:r>
                      <a:r>
                        <a:rPr lang="zh-CN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端签约 </a:t>
                      </a:r>
                      <a:r>
                        <a:rPr lang="en-US" altLang="zh-CN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$\</a:t>
                      </a:r>
                      <a:r>
                        <a:rPr lang="en-GB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ge$ 2</a:t>
                      </a:r>
                      <a:r>
                        <a:rPr lang="zh-CN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家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CN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10,000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≈ </a:t>
                      </a:r>
                      <a:r>
                        <a:rPr lang="en-US" altLang="zh-CN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350 </a:t>
                      </a:r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万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60890"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稳定可复制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明年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增长飞轮稳定；自动化续费机制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续费率 </a:t>
                      </a:r>
                      <a:r>
                        <a:rPr lang="en-US" altLang="zh-CN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$\</a:t>
                      </a:r>
                      <a:r>
                        <a:rPr lang="en-GB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ge$ 50%；</a:t>
                      </a:r>
                      <a:r>
                        <a:rPr lang="zh-CN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年营收破千万规模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CN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30,000</a:t>
                      </a:r>
                      <a:endParaRPr lang="zh-CN" alt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400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≈ </a:t>
                      </a:r>
                      <a:r>
                        <a:rPr lang="en-US" altLang="zh-CN" sz="1400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1,050 </a:t>
                      </a:r>
                      <a:r>
                        <a:rPr lang="zh-CN" altLang="en-US" sz="1400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万</a:t>
                      </a:r>
                      <a:endParaRPr lang="zh-CN" altLang="en-US" sz="1400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89167" marR="89167" marT="59445" marB="5944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309185" y="347025"/>
            <a:ext cx="6098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-webkit-standard"/>
              </a:rPr>
              <a:t>未来</a:t>
            </a:r>
            <a:r>
              <a:rPr lang="en-US" altLang="zh-CN" dirty="0">
                <a:solidFill>
                  <a:srgbClr val="000000"/>
                </a:solidFill>
                <a:latin typeface="-webkit-standard"/>
              </a:rPr>
              <a:t>1</a:t>
            </a:r>
            <a:r>
              <a:rPr lang="zh-CN" altLang="en-US" dirty="0">
                <a:solidFill>
                  <a:srgbClr val="000000"/>
                </a:solidFill>
                <a:latin typeface="-webkit-standard"/>
              </a:rPr>
              <a:t>年里程碑，目前仍然在付费意愿验证阶段</a:t>
            </a:r>
            <a:endParaRPr lang="zh-CN" alt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989838" y="2205187"/>
          <a:ext cx="9504660" cy="2728569"/>
        </p:xfrm>
        <a:graphic>
          <a:graphicData uri="http://schemas.openxmlformats.org/drawingml/2006/table">
            <a:tbl>
              <a:tblPr>
                <a:tableStyleId>{08FB837D-C827-4EFA-A057-4D05807E0F7C}</a:tableStyleId>
              </a:tblPr>
              <a:tblGrid>
                <a:gridCol w="2426222"/>
                <a:gridCol w="2432649"/>
                <a:gridCol w="4645789"/>
              </a:tblGrid>
              <a:tr h="454761">
                <a:tc>
                  <a:txBody>
                    <a:bodyPr/>
                    <a:lstStyle/>
                    <a:p>
                      <a:r>
                        <a:rPr lang="zh-CN" altLang="en-US" sz="1700"/>
                        <a:t>用途方向</a:t>
                      </a:r>
                      <a:endParaRPr lang="zh-CN" altLang="en-US" sz="1700"/>
                    </a:p>
                  </a:txBody>
                  <a:tcPr marL="88803" marR="88803" marT="44401" marB="44401" anchor="ctr"/>
                </a:tc>
                <a:tc>
                  <a:txBody>
                    <a:bodyPr/>
                    <a:lstStyle/>
                    <a:p>
                      <a:r>
                        <a:rPr lang="zh-CN" altLang="en-US" sz="1700"/>
                        <a:t>投入重点</a:t>
                      </a:r>
                      <a:endParaRPr lang="zh-CN" altLang="en-US" sz="1700"/>
                    </a:p>
                  </a:txBody>
                  <a:tcPr marL="88803" marR="88803" marT="44401" marB="44401" anchor="ctr"/>
                </a:tc>
                <a:tc>
                  <a:txBody>
                    <a:bodyPr/>
                    <a:lstStyle/>
                    <a:p>
                      <a:r>
                        <a:rPr lang="zh-CN" altLang="en-US" sz="1700"/>
                        <a:t>具体内容</a:t>
                      </a:r>
                      <a:endParaRPr lang="zh-CN" altLang="en-US" sz="1700"/>
                    </a:p>
                  </a:txBody>
                  <a:tcPr marL="88803" marR="88803" marT="44401" marB="44401" anchor="ctr"/>
                </a:tc>
              </a:tr>
              <a:tr h="1136904">
                <a:tc>
                  <a:txBody>
                    <a:bodyPr/>
                    <a:lstStyle/>
                    <a:p>
                      <a:r>
                        <a:rPr lang="zh-CN" altLang="en-US" sz="1700" b="1"/>
                        <a:t>产品与研发（核心）</a:t>
                      </a:r>
                      <a:endParaRPr lang="zh-CN" altLang="en-US" sz="1700"/>
                    </a:p>
                  </a:txBody>
                  <a:tcPr marL="88803" marR="88803" marT="44401" marB="44401" anchor="ctr"/>
                </a:tc>
                <a:tc>
                  <a:txBody>
                    <a:bodyPr/>
                    <a:lstStyle/>
                    <a:p>
                      <a:endParaRPr lang="en-US" altLang="zh-CN" sz="1700" dirty="0"/>
                    </a:p>
                  </a:txBody>
                  <a:tcPr marL="88803" marR="88803" marT="44401" marB="44401" anchor="ctr"/>
                </a:tc>
                <a:tc>
                  <a:txBody>
                    <a:bodyPr/>
                    <a:lstStyle/>
                    <a:p>
                      <a:r>
                        <a:rPr lang="en-US" altLang="zh-CN" sz="1700" dirty="0"/>
                        <a:t>1</a:t>
                      </a:r>
                      <a:r>
                        <a:rPr lang="zh-CN" altLang="en-US" sz="1700" dirty="0"/>
                        <a:t>、</a:t>
                      </a:r>
                      <a:r>
                        <a:rPr lang="en-GB" sz="1700" dirty="0"/>
                        <a:t>AI </a:t>
                      </a:r>
                      <a:r>
                        <a:rPr lang="zh-CN" altLang="en-US" sz="1700" dirty="0"/>
                        <a:t>营养与智能体研发；行为激励系统优化；</a:t>
                      </a:r>
                      <a:endParaRPr lang="en-US" altLang="zh-CN" sz="1700" dirty="0"/>
                    </a:p>
                    <a:p>
                      <a:r>
                        <a:rPr lang="zh-CN" altLang="en-US" sz="1700" dirty="0"/>
                        <a:t>个性化模型持续迭代</a:t>
                      </a:r>
                      <a:endParaRPr lang="en-US" altLang="zh-CN" sz="1700" dirty="0"/>
                    </a:p>
                    <a:p>
                      <a:r>
                        <a:rPr lang="en-US" altLang="zh-CN" sz="1700" dirty="0"/>
                        <a:t>2</a:t>
                      </a:r>
                      <a:r>
                        <a:rPr lang="zh-CN" altLang="en-US" sz="1700" dirty="0"/>
                        <a:t>、人员招募：前端</a:t>
                      </a:r>
                      <a:r>
                        <a:rPr lang="en-US" altLang="zh-CN" sz="1700" dirty="0"/>
                        <a:t>1</a:t>
                      </a:r>
                      <a:r>
                        <a:rPr lang="zh-CN" altLang="en-US" sz="1700" dirty="0"/>
                        <a:t>名，</a:t>
                      </a:r>
                      <a:r>
                        <a:rPr lang="en-US" altLang="zh-CN" sz="1700" dirty="0"/>
                        <a:t>2</a:t>
                      </a:r>
                      <a:r>
                        <a:rPr lang="zh-CN" altLang="en-US" sz="1700" dirty="0"/>
                        <a:t>名智能体优化</a:t>
                      </a:r>
                      <a:endParaRPr lang="en-US" altLang="zh-CN" sz="1700" dirty="0"/>
                    </a:p>
                  </a:txBody>
                  <a:tcPr marL="88803" marR="88803" marT="44401" marB="44401" anchor="ctr"/>
                </a:tc>
              </a:tr>
              <a:tr h="1136904">
                <a:tc>
                  <a:txBody>
                    <a:bodyPr/>
                    <a:lstStyle/>
                    <a:p>
                      <a:r>
                        <a:rPr lang="zh-CN" altLang="en-US" sz="1700" b="1" dirty="0"/>
                        <a:t>品牌建设（核心）</a:t>
                      </a:r>
                      <a:endParaRPr lang="zh-CN" altLang="en-US" sz="1700" dirty="0"/>
                    </a:p>
                  </a:txBody>
                  <a:tcPr marL="88803" marR="88803" marT="44401" marB="44401" anchor="ctr"/>
                </a:tc>
                <a:tc>
                  <a:txBody>
                    <a:bodyPr/>
                    <a:lstStyle/>
                    <a:p>
                      <a:r>
                        <a:rPr lang="zh-CN" altLang="en-US" sz="1700" dirty="0"/>
                        <a:t>营销品牌</a:t>
                      </a:r>
                      <a:endParaRPr lang="en-US" altLang="zh-CN" sz="1700" dirty="0"/>
                    </a:p>
                  </a:txBody>
                  <a:tcPr marL="88803" marR="88803" marT="44401" marB="44401" anchor="ctr"/>
                </a:tc>
                <a:tc>
                  <a:txBody>
                    <a:bodyPr/>
                    <a:lstStyle/>
                    <a:p>
                      <a:r>
                        <a:rPr lang="zh-CN" altLang="en-US" sz="1700" dirty="0"/>
                        <a:t>招募市场与品牌负责人；</a:t>
                      </a:r>
                      <a:endParaRPr lang="en-US" altLang="zh-CN" sz="1700" dirty="0"/>
                    </a:p>
                    <a:p>
                      <a:r>
                        <a:rPr lang="zh-CN" altLang="en-US" sz="1700" dirty="0"/>
                        <a:t>内容体系与品牌方法论搭建</a:t>
                      </a:r>
                      <a:endParaRPr lang="en-US" altLang="zh-CN" sz="17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700" dirty="0"/>
                        <a:t>品牌活动，内容制作，投流</a:t>
                      </a:r>
                      <a:endParaRPr lang="zh-CN" altLang="en-US" sz="1700" dirty="0"/>
                    </a:p>
                  </a:txBody>
                  <a:tcPr marL="88803" marR="88803" marT="44401" marB="44401" anchor="ctr"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343690" y="678711"/>
            <a:ext cx="6098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-webkit-standard"/>
              </a:rPr>
              <a:t>资金持续投入，可以复制，有效，无痛的健康管理系统</a:t>
            </a:r>
            <a:endParaRPr lang="zh-CN" alt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3526512"/>
            <a:ext cx="4252913" cy="5316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让健康管理，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793790" y="4171474"/>
            <a:ext cx="10712648" cy="5316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从“被误导、被收割”，变成“科学、快乐、被长期负责”。</a:t>
            </a:r>
            <a:endParaRPr lang="en-US" sz="33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56532" y="457888"/>
            <a:ext cx="7585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err="1">
                <a:solidFill>
                  <a:srgbClr val="2DCE89"/>
                </a:soli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健康管理需求激增</a:t>
            </a:r>
            <a:r>
              <a:rPr lang="zh-CN" altLang="en-US" sz="3200" b="1" dirty="0">
                <a:solidFill>
                  <a:srgbClr val="2DCE89"/>
                </a:soli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，</a:t>
            </a:r>
            <a:r>
              <a:rPr lang="en-US" altLang="zh-CN" sz="3200" b="1" dirty="0">
                <a:solidFill>
                  <a:srgbClr val="2DCE89"/>
                </a:soli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AI</a:t>
            </a:r>
            <a:r>
              <a:rPr lang="zh-CN" altLang="en-US" sz="3200" b="1" dirty="0">
                <a:solidFill>
                  <a:srgbClr val="2DCE89"/>
                </a:soli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必将重塑健康领域</a:t>
            </a:r>
            <a:endParaRPr lang="en-ID" sz="3200" b="1" dirty="0">
              <a:solidFill>
                <a:srgbClr val="2DCE89"/>
              </a:solidFill>
              <a:latin typeface="Poppins" panose="02000000000000000000" pitchFamily="2" charset="0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13" name="Rectangle: Top Corners Rounded 12"/>
          <p:cNvSpPr/>
          <p:nvPr/>
        </p:nvSpPr>
        <p:spPr>
          <a:xfrm>
            <a:off x="1816100" y="3670307"/>
            <a:ext cx="2565400" cy="3390732"/>
          </a:xfrm>
          <a:prstGeom prst="round2SameRect">
            <a:avLst>
              <a:gd name="adj1" fmla="val 10697"/>
              <a:gd name="adj2" fmla="val 0"/>
            </a:avLst>
          </a:prstGeom>
          <a:solidFill>
            <a:srgbClr val="DEE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TextBox 13"/>
          <p:cNvSpPr txBox="1"/>
          <p:nvPr/>
        </p:nvSpPr>
        <p:spPr>
          <a:xfrm>
            <a:off x="2137682" y="4804811"/>
            <a:ext cx="18677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172B4D"/>
                </a:soli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Brand Recognition</a:t>
            </a:r>
            <a:endParaRPr lang="en-ID" sz="1600" b="1" dirty="0">
              <a:solidFill>
                <a:srgbClr val="172B4D"/>
              </a:solidFill>
              <a:latin typeface="Poppins" panose="02000000000000000000" pitchFamily="2" charset="0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129915" y="5566642"/>
            <a:ext cx="2035685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>
                <a:solidFill>
                  <a:srgbClr val="525F7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Proactively envisioned multimedia based expertise and cross-media growth strategies.</a:t>
            </a:r>
            <a:endParaRPr lang="en-ID" sz="1400">
              <a:solidFill>
                <a:srgbClr val="525F7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139883" y="4246520"/>
            <a:ext cx="9589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gradFill>
                  <a:gsLst>
                    <a:gs pos="0">
                      <a:srgbClr val="172B4D"/>
                    </a:gs>
                    <a:gs pos="100000">
                      <a:srgbClr val="2DCE89"/>
                    </a:gs>
                  </a:gsLst>
                  <a:lin ang="7200000" scaled="0"/>
                </a:gra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34%</a:t>
            </a:r>
            <a:endParaRPr lang="en-ID" sz="2800" b="1">
              <a:gradFill>
                <a:gsLst>
                  <a:gs pos="0">
                    <a:srgbClr val="172B4D"/>
                  </a:gs>
                  <a:gs pos="100000">
                    <a:srgbClr val="2DCE89"/>
                  </a:gs>
                </a:gsLst>
                <a:lin ang="7200000" scaled="0"/>
              </a:gradFill>
              <a:latin typeface="Poppins" panose="02000000000000000000" pitchFamily="2" charset="0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22" name="Rectangle: Top Corners Rounded 21"/>
          <p:cNvSpPr/>
          <p:nvPr/>
        </p:nvSpPr>
        <p:spPr>
          <a:xfrm>
            <a:off x="4656818" y="3207650"/>
            <a:ext cx="2565400" cy="3529876"/>
          </a:xfrm>
          <a:prstGeom prst="round2SameRect">
            <a:avLst>
              <a:gd name="adj1" fmla="val 10697"/>
              <a:gd name="adj2" fmla="val 0"/>
            </a:avLst>
          </a:prstGeom>
          <a:solidFill>
            <a:srgbClr val="DEE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/>
          <p:cNvSpPr txBox="1"/>
          <p:nvPr/>
        </p:nvSpPr>
        <p:spPr>
          <a:xfrm>
            <a:off x="4978400" y="4441547"/>
            <a:ext cx="16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172B4D"/>
                </a:soli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Returning User</a:t>
            </a:r>
            <a:endParaRPr lang="en-ID" sz="1600" b="1">
              <a:solidFill>
                <a:srgbClr val="172B4D"/>
              </a:solidFill>
              <a:latin typeface="Poppins" panose="02000000000000000000" pitchFamily="2" charset="0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70633" y="5203378"/>
            <a:ext cx="2035685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>
                <a:solidFill>
                  <a:srgbClr val="525F7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Proactively envisioned multimedia based expertise and cross-media growth strategies.</a:t>
            </a:r>
            <a:endParaRPr lang="en-ID" sz="1400">
              <a:solidFill>
                <a:srgbClr val="525F7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980601" y="3885881"/>
            <a:ext cx="9589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gradFill>
                  <a:gsLst>
                    <a:gs pos="0">
                      <a:srgbClr val="172B4D"/>
                    </a:gs>
                    <a:gs pos="100000">
                      <a:srgbClr val="2DCE89"/>
                    </a:gs>
                  </a:gsLst>
                  <a:lin ang="7200000" scaled="0"/>
                </a:gra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34%</a:t>
            </a:r>
            <a:endParaRPr lang="en-ID" sz="2800" b="1">
              <a:gradFill>
                <a:gsLst>
                  <a:gs pos="0">
                    <a:srgbClr val="172B4D"/>
                  </a:gs>
                  <a:gs pos="100000">
                    <a:srgbClr val="2DCE89"/>
                  </a:gs>
                </a:gsLst>
                <a:lin ang="7200000" scaled="0"/>
              </a:gradFill>
              <a:latin typeface="Poppins" panose="02000000000000000000" pitchFamily="2" charset="0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26" name="Rectangle: Top Corners Rounded 25"/>
          <p:cNvSpPr/>
          <p:nvPr/>
        </p:nvSpPr>
        <p:spPr>
          <a:xfrm>
            <a:off x="7536033" y="2864140"/>
            <a:ext cx="2565400" cy="3508788"/>
          </a:xfrm>
          <a:prstGeom prst="round2SameRect">
            <a:avLst>
              <a:gd name="adj1" fmla="val 10697"/>
              <a:gd name="adj2" fmla="val 0"/>
            </a:avLst>
          </a:prstGeom>
          <a:solidFill>
            <a:srgbClr val="DEE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TextBox 26"/>
          <p:cNvSpPr txBox="1"/>
          <p:nvPr/>
        </p:nvSpPr>
        <p:spPr>
          <a:xfrm>
            <a:off x="7857615" y="4040048"/>
            <a:ext cx="2142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172B4D"/>
                </a:soli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Return of Investment</a:t>
            </a:r>
            <a:endParaRPr lang="en-ID" sz="1600" b="1">
              <a:solidFill>
                <a:srgbClr val="172B4D"/>
              </a:solidFill>
              <a:latin typeface="Poppins" panose="02000000000000000000" pitchFamily="2" charset="0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849848" y="4801879"/>
            <a:ext cx="2035685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>
                <a:solidFill>
                  <a:srgbClr val="525F7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Proactively envisioned multimedia based expertise and cross-media growth strategies.</a:t>
            </a:r>
            <a:endParaRPr lang="en-ID" sz="1400">
              <a:solidFill>
                <a:srgbClr val="525F7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859816" y="3515982"/>
            <a:ext cx="9589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gradFill>
                  <a:gsLst>
                    <a:gs pos="0">
                      <a:srgbClr val="172B4D"/>
                    </a:gs>
                    <a:gs pos="100000">
                      <a:srgbClr val="2DCE89"/>
                    </a:gs>
                  </a:gsLst>
                  <a:lin ang="7200000" scaled="0"/>
                </a:gra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34%</a:t>
            </a:r>
            <a:endParaRPr lang="en-ID" sz="2800" b="1">
              <a:gradFill>
                <a:gsLst>
                  <a:gs pos="0">
                    <a:srgbClr val="172B4D"/>
                  </a:gs>
                  <a:gs pos="100000">
                    <a:srgbClr val="2DCE89"/>
                  </a:gs>
                </a:gsLst>
                <a:lin ang="7200000" scaled="0"/>
              </a:gradFill>
              <a:latin typeface="Poppins" panose="02000000000000000000" pitchFamily="2" charset="0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6532" y="929825"/>
            <a:ext cx="6096000" cy="4635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800">
                <a:solidFill>
                  <a:srgbClr val="172B4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Completely synergize resource taxing.</a:t>
            </a:r>
            <a:endParaRPr lang="en-ID" sz="1800">
              <a:solidFill>
                <a:srgbClr val="172B4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816100" y="7061039"/>
            <a:ext cx="2565400" cy="422986"/>
          </a:xfrm>
          <a:prstGeom prst="rect">
            <a:avLst/>
          </a:prstGeom>
          <a:solidFill>
            <a:srgbClr val="525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3" name="Rectangle 32"/>
          <p:cNvSpPr/>
          <p:nvPr/>
        </p:nvSpPr>
        <p:spPr>
          <a:xfrm>
            <a:off x="4656818" y="6736193"/>
            <a:ext cx="2565400" cy="747832"/>
          </a:xfrm>
          <a:prstGeom prst="rect">
            <a:avLst/>
          </a:prstGeom>
          <a:solidFill>
            <a:srgbClr val="525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4" name="Rectangle 33"/>
          <p:cNvSpPr/>
          <p:nvPr/>
        </p:nvSpPr>
        <p:spPr>
          <a:xfrm>
            <a:off x="7536033" y="6372928"/>
            <a:ext cx="2565400" cy="1120895"/>
          </a:xfrm>
          <a:prstGeom prst="rect">
            <a:avLst/>
          </a:prstGeom>
          <a:solidFill>
            <a:srgbClr val="525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Picture Placeholder 6" descr="&amp;pky180_sjzg_VCG41627909282&amp;"/>
          <p:cNvSpPr>
            <a:spLocks noGrp="1"/>
          </p:cNvSpPr>
          <p:nvPr>
            <p:ph type="pic" sz="quarter" idx="11"/>
          </p:nvPr>
        </p:nvSpPr>
        <p:spPr>
          <a:xfrm>
            <a:off x="2138936" y="2773826"/>
            <a:ext cx="1342300" cy="1342300"/>
          </a:xfrm>
          <a:blipFill rotWithShape="1">
            <a:blip r:embed="rId1"/>
            <a:tile tx="-946150" ty="0" sx="20000" sy="20000" flip="none" algn="tl"/>
          </a:blipFill>
        </p:spPr>
      </p:sp>
      <p:sp>
        <p:nvSpPr>
          <p:cNvPr id="12" name="Picture Placeholder 11" descr="&amp;pky280_sjzg_VCG211222572196&amp;"/>
          <p:cNvSpPr>
            <a:spLocks noGrp="1"/>
          </p:cNvSpPr>
          <p:nvPr>
            <p:ph type="pic" sz="quarter" idx="12"/>
          </p:nvPr>
        </p:nvSpPr>
        <p:spPr>
          <a:xfrm>
            <a:off x="4999246" y="2353988"/>
            <a:ext cx="1342300" cy="1342300"/>
          </a:xfrm>
          <a:blipFill rotWithShape="1">
            <a:blip r:embed="rId2"/>
            <a:tile tx="-946150" ty="0" sx="20000" sy="20000" flip="none" algn="tl"/>
          </a:blipFill>
        </p:spPr>
      </p:sp>
      <p:sp>
        <p:nvSpPr>
          <p:cNvPr id="18" name="Picture Placeholder 17" descr="&amp;pky150_sjzg_VCG41625738092&amp;"/>
          <p:cNvSpPr>
            <a:spLocks noGrp="1"/>
          </p:cNvSpPr>
          <p:nvPr>
            <p:ph type="pic" sz="quarter" idx="13"/>
          </p:nvPr>
        </p:nvSpPr>
        <p:spPr>
          <a:xfrm>
            <a:off x="7842174" y="1865350"/>
            <a:ext cx="1342300" cy="1342300"/>
          </a:xfrm>
          <a:blipFill rotWithShape="1">
            <a:blip r:embed="rId3"/>
            <a:tile tx="-692150" ty="-120650" sx="20000" sy="20000" flip="none" algn="tl"/>
          </a:blipFill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9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 descr="&amp;pky8857260044&amp;"/>
          <p:cNvSpPr>
            <a:spLocks noGrp="1"/>
          </p:cNvSpPr>
          <p:nvPr>
            <p:ph type="pic" sz="quarter" idx="10"/>
          </p:nvPr>
        </p:nvSpPr>
        <p:spPr>
          <a:xfrm>
            <a:off x="427998" y="1378458"/>
            <a:ext cx="3447288" cy="4101084"/>
          </a:xfrm>
          <a:blipFill rotWithShape="1">
            <a:blip r:embed="rId1"/>
            <a:tile tx="0" ty="0" sx="40000" sy="40000" flip="none" algn="tl"/>
          </a:blipFill>
        </p:spPr>
      </p:sp>
      <p:sp>
        <p:nvSpPr>
          <p:cNvPr id="6" name="TextBox 5"/>
          <p:cNvSpPr txBox="1"/>
          <p:nvPr/>
        </p:nvSpPr>
        <p:spPr>
          <a:xfrm>
            <a:off x="4186484" y="1422600"/>
            <a:ext cx="38924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2DCE89"/>
                </a:soli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Executive Summary</a:t>
            </a:r>
            <a:endParaRPr lang="en-ID" sz="2800" b="1" dirty="0">
              <a:solidFill>
                <a:srgbClr val="2DCE89"/>
              </a:solidFill>
              <a:latin typeface="Poppins" panose="02000000000000000000" pitchFamily="2" charset="0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8" name="Rectangle: Rounded Corners 7"/>
          <p:cNvSpPr/>
          <p:nvPr/>
        </p:nvSpPr>
        <p:spPr>
          <a:xfrm>
            <a:off x="3240026" y="4071806"/>
            <a:ext cx="2404872" cy="1100588"/>
          </a:xfrm>
          <a:prstGeom prst="roundRect">
            <a:avLst>
              <a:gd name="adj" fmla="val 6847"/>
            </a:avLst>
          </a:prstGeom>
          <a:solidFill>
            <a:srgbClr val="F6F9FC"/>
          </a:solidFill>
          <a:ln>
            <a:noFill/>
          </a:ln>
          <a:effectLst>
            <a:outerShdw blurRad="114300" sx="102000" sy="102000" algn="ctr" rotWithShape="0">
              <a:srgbClr val="172B4D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TextBox 12"/>
          <p:cNvSpPr txBox="1"/>
          <p:nvPr/>
        </p:nvSpPr>
        <p:spPr>
          <a:xfrm>
            <a:off x="4186484" y="2018502"/>
            <a:ext cx="6026014" cy="10273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GB" sz="1400">
                <a:solidFill>
                  <a:srgbClr val="525F7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Capitalize on low hanging fruit to identify a ballpark value added activity to beta test. Override the digital divide with additional clickthroughs from DevOps. </a:t>
            </a:r>
            <a:endParaRPr lang="en-ID" sz="1400">
              <a:solidFill>
                <a:srgbClr val="525F7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085974" y="3328191"/>
            <a:ext cx="18075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1400">
                <a:solidFill>
                  <a:srgbClr val="2DCE89"/>
                </a:soli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Martín Campos</a:t>
            </a:r>
            <a:endParaRPr lang="en-ID" sz="1400">
              <a:solidFill>
                <a:srgbClr val="2DCE89"/>
              </a:solidFill>
              <a:latin typeface="Poppins" panose="02000000000000000000" pitchFamily="2" charset="0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269226" y="3561499"/>
            <a:ext cx="262432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1200" b="1">
                <a:solidFill>
                  <a:srgbClr val="525F7F"/>
                </a:soli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Chief Executive Officer</a:t>
            </a:r>
            <a:endParaRPr lang="en-ID" sz="1200" b="1">
              <a:solidFill>
                <a:srgbClr val="525F7F"/>
              </a:solidFill>
              <a:latin typeface="Poppins" panose="02000000000000000000" pitchFamily="2" charset="0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16" name="Rectangle: Rounded Corners 15"/>
          <p:cNvSpPr/>
          <p:nvPr/>
        </p:nvSpPr>
        <p:spPr>
          <a:xfrm>
            <a:off x="5864354" y="4071806"/>
            <a:ext cx="2404872" cy="1100588"/>
          </a:xfrm>
          <a:prstGeom prst="roundRect">
            <a:avLst>
              <a:gd name="adj" fmla="val 6847"/>
            </a:avLst>
          </a:prstGeom>
          <a:solidFill>
            <a:srgbClr val="F6F9FC"/>
          </a:solidFill>
          <a:ln>
            <a:noFill/>
          </a:ln>
          <a:effectLst>
            <a:outerShdw blurRad="114300" sx="102000" sy="102000" algn="ctr" rotWithShape="0">
              <a:srgbClr val="172B4D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7" name="Rectangle: Rounded Corners 16"/>
          <p:cNvSpPr/>
          <p:nvPr/>
        </p:nvSpPr>
        <p:spPr>
          <a:xfrm>
            <a:off x="8488682" y="4071806"/>
            <a:ext cx="2404872" cy="1100588"/>
          </a:xfrm>
          <a:prstGeom prst="roundRect">
            <a:avLst>
              <a:gd name="adj" fmla="val 6847"/>
            </a:avLst>
          </a:prstGeom>
          <a:solidFill>
            <a:srgbClr val="F6F9FC"/>
          </a:solidFill>
          <a:ln>
            <a:noFill/>
          </a:ln>
          <a:effectLst>
            <a:outerShdw blurRad="114300" sx="102000" sy="102000" algn="ctr" rotWithShape="0">
              <a:srgbClr val="172B4D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1" name="TextBox 20"/>
          <p:cNvSpPr txBox="1"/>
          <p:nvPr/>
        </p:nvSpPr>
        <p:spPr>
          <a:xfrm>
            <a:off x="4210460" y="4290674"/>
            <a:ext cx="8467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gradFill>
                  <a:gsLst>
                    <a:gs pos="0">
                      <a:srgbClr val="172B4D"/>
                    </a:gs>
                    <a:gs pos="100000">
                      <a:srgbClr val="2DCE89"/>
                    </a:gs>
                  </a:gsLst>
                  <a:lin ang="7200000" scaled="0"/>
                </a:gra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34%</a:t>
            </a:r>
            <a:endParaRPr lang="en-ID" sz="2400" b="1">
              <a:gradFill>
                <a:gsLst>
                  <a:gs pos="0">
                    <a:srgbClr val="172B4D"/>
                  </a:gs>
                  <a:gs pos="100000">
                    <a:srgbClr val="2DCE89"/>
                  </a:gs>
                </a:gsLst>
                <a:lin ang="7200000" scaled="0"/>
              </a:gradFill>
              <a:latin typeface="Poppins" panose="02000000000000000000" pitchFamily="2" charset="0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86484" y="4668688"/>
            <a:ext cx="14555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>
                <a:solidFill>
                  <a:srgbClr val="172B4D"/>
                </a:solidFill>
                <a:latin typeface="Poppins" panose="02000000000000000000" pitchFamily="2" charset="0"/>
                <a:cs typeface="Poppins" panose="02000000000000000000" pitchFamily="2" charset="0"/>
              </a:rPr>
              <a:t>Write Title Here</a:t>
            </a:r>
            <a:endParaRPr lang="en-ID" sz="1200">
              <a:solidFill>
                <a:srgbClr val="172B4D"/>
              </a:solidFill>
              <a:latin typeface="Poppins" panose="02000000000000000000" pitchFamily="2" charset="0"/>
              <a:cs typeface="Poppins" panose="02000000000000000000" pitchFamily="2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837680" y="4290674"/>
            <a:ext cx="8467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gradFill>
                  <a:gsLst>
                    <a:gs pos="0">
                      <a:srgbClr val="172B4D"/>
                    </a:gs>
                    <a:gs pos="100000">
                      <a:srgbClr val="2DCE89"/>
                    </a:gs>
                  </a:gsLst>
                  <a:lin ang="7200000" scaled="0"/>
                </a:gra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34%</a:t>
            </a:r>
            <a:endParaRPr lang="en-ID" sz="2400" b="1">
              <a:gradFill>
                <a:gsLst>
                  <a:gs pos="0">
                    <a:srgbClr val="172B4D"/>
                  </a:gs>
                  <a:gs pos="100000">
                    <a:srgbClr val="2DCE89"/>
                  </a:gs>
                </a:gsLst>
                <a:lin ang="7200000" scaled="0"/>
              </a:gradFill>
              <a:latin typeface="Poppins" panose="02000000000000000000" pitchFamily="2" charset="0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813704" y="4668688"/>
            <a:ext cx="14555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>
                <a:solidFill>
                  <a:srgbClr val="172B4D"/>
                </a:solidFill>
                <a:latin typeface="Poppins" panose="02000000000000000000" pitchFamily="2" charset="0"/>
                <a:cs typeface="Poppins" panose="02000000000000000000" pitchFamily="2" charset="0"/>
              </a:rPr>
              <a:t>Write Title Here</a:t>
            </a:r>
            <a:endParaRPr lang="en-ID" sz="1200">
              <a:solidFill>
                <a:srgbClr val="172B4D"/>
              </a:solidFill>
              <a:latin typeface="Poppins" panose="02000000000000000000" pitchFamily="2" charset="0"/>
              <a:cs typeface="Poppins" panose="02000000000000000000" pitchFamily="2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9462008" y="4290674"/>
            <a:ext cx="8467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gradFill>
                  <a:gsLst>
                    <a:gs pos="0">
                      <a:srgbClr val="172B4D"/>
                    </a:gs>
                    <a:gs pos="100000">
                      <a:srgbClr val="2DCE89"/>
                    </a:gs>
                  </a:gsLst>
                  <a:lin ang="7200000" scaled="0"/>
                </a:gra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34%</a:t>
            </a:r>
            <a:endParaRPr lang="en-ID" sz="2400" b="1">
              <a:gradFill>
                <a:gsLst>
                  <a:gs pos="0">
                    <a:srgbClr val="172B4D"/>
                  </a:gs>
                  <a:gs pos="100000">
                    <a:srgbClr val="2DCE89"/>
                  </a:gs>
                </a:gsLst>
                <a:lin ang="7200000" scaled="0"/>
              </a:gradFill>
              <a:latin typeface="Poppins" panose="02000000000000000000" pitchFamily="2" charset="0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438032" y="4668688"/>
            <a:ext cx="14555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>
                <a:solidFill>
                  <a:srgbClr val="172B4D"/>
                </a:solidFill>
                <a:latin typeface="Poppins" panose="02000000000000000000" pitchFamily="2" charset="0"/>
                <a:cs typeface="Poppins" panose="02000000000000000000" pitchFamily="2" charset="0"/>
              </a:rPr>
              <a:t>Write Title Here</a:t>
            </a:r>
            <a:endParaRPr lang="en-ID" sz="1200">
              <a:solidFill>
                <a:srgbClr val="172B4D"/>
              </a:solidFill>
              <a:latin typeface="Poppins" panose="02000000000000000000" pitchFamily="2" charset="0"/>
              <a:cs typeface="Poppins" panose="02000000000000000000" pitchFamily="2" charset="0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3491281" y="4386270"/>
            <a:ext cx="431116" cy="439685"/>
            <a:chOff x="3491281" y="4399486"/>
            <a:chExt cx="431116" cy="439685"/>
          </a:xfrm>
          <a:gradFill>
            <a:gsLst>
              <a:gs pos="0">
                <a:srgbClr val="172B4D"/>
              </a:gs>
              <a:gs pos="100000">
                <a:srgbClr val="2DCE89"/>
              </a:gs>
            </a:gsLst>
            <a:lin ang="7200000" scaled="0"/>
          </a:gradFill>
        </p:grpSpPr>
        <p:sp>
          <p:nvSpPr>
            <p:cNvPr id="43" name="Freeform: Shape 42"/>
            <p:cNvSpPr/>
            <p:nvPr/>
          </p:nvSpPr>
          <p:spPr>
            <a:xfrm>
              <a:off x="3491281" y="4399486"/>
              <a:ext cx="431116" cy="318954"/>
            </a:xfrm>
            <a:custGeom>
              <a:avLst/>
              <a:gdLst>
                <a:gd name="connsiteX0" fmla="*/ 413874 w 431116"/>
                <a:gd name="connsiteY0" fmla="*/ 0 h 318954"/>
                <a:gd name="connsiteX1" fmla="*/ 336283 w 431116"/>
                <a:gd name="connsiteY1" fmla="*/ 0 h 318954"/>
                <a:gd name="connsiteX2" fmla="*/ 319040 w 431116"/>
                <a:gd name="connsiteY2" fmla="*/ 17243 h 318954"/>
                <a:gd name="connsiteX3" fmla="*/ 336283 w 431116"/>
                <a:gd name="connsiteY3" fmla="*/ 34485 h 318954"/>
                <a:gd name="connsiteX4" fmla="*/ 372233 w 431116"/>
                <a:gd name="connsiteY4" fmla="*/ 34485 h 318954"/>
                <a:gd name="connsiteX5" fmla="*/ 155236 w 431116"/>
                <a:gd name="connsiteY5" fmla="*/ 251483 h 318954"/>
                <a:gd name="connsiteX6" fmla="*/ 111353 w 431116"/>
                <a:gd name="connsiteY6" fmla="*/ 207600 h 318954"/>
                <a:gd name="connsiteX7" fmla="*/ 86969 w 431116"/>
                <a:gd name="connsiteY7" fmla="*/ 207587 h 318954"/>
                <a:gd name="connsiteX8" fmla="*/ 86955 w 431116"/>
                <a:gd name="connsiteY8" fmla="*/ 207600 h 318954"/>
                <a:gd name="connsiteX9" fmla="*/ 5053 w 431116"/>
                <a:gd name="connsiteY9" fmla="*/ 289503 h 318954"/>
                <a:gd name="connsiteX10" fmla="*/ 5053 w 431116"/>
                <a:gd name="connsiteY10" fmla="*/ 313901 h 318954"/>
                <a:gd name="connsiteX11" fmla="*/ 29451 w 431116"/>
                <a:gd name="connsiteY11" fmla="*/ 313901 h 318954"/>
                <a:gd name="connsiteX12" fmla="*/ 99197 w 431116"/>
                <a:gd name="connsiteY12" fmla="*/ 244155 h 318954"/>
                <a:gd name="connsiteX13" fmla="*/ 143080 w 431116"/>
                <a:gd name="connsiteY13" fmla="*/ 288037 h 318954"/>
                <a:gd name="connsiteX14" fmla="*/ 167464 w 431116"/>
                <a:gd name="connsiteY14" fmla="*/ 288051 h 318954"/>
                <a:gd name="connsiteX15" fmla="*/ 167478 w 431116"/>
                <a:gd name="connsiteY15" fmla="*/ 288037 h 318954"/>
                <a:gd name="connsiteX16" fmla="*/ 396632 w 431116"/>
                <a:gd name="connsiteY16" fmla="*/ 58883 h 318954"/>
                <a:gd name="connsiteX17" fmla="*/ 396632 w 431116"/>
                <a:gd name="connsiteY17" fmla="*/ 94834 h 318954"/>
                <a:gd name="connsiteX18" fmla="*/ 413874 w 431116"/>
                <a:gd name="connsiteY18" fmla="*/ 112077 h 318954"/>
                <a:gd name="connsiteX19" fmla="*/ 431117 w 431116"/>
                <a:gd name="connsiteY19" fmla="*/ 94834 h 318954"/>
                <a:gd name="connsiteX20" fmla="*/ 431117 w 431116"/>
                <a:gd name="connsiteY20" fmla="*/ 17243 h 318954"/>
                <a:gd name="connsiteX21" fmla="*/ 413874 w 431116"/>
                <a:gd name="connsiteY21" fmla="*/ 0 h 318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31116" h="318954">
                  <a:moveTo>
                    <a:pt x="413874" y="0"/>
                  </a:moveTo>
                  <a:lnTo>
                    <a:pt x="336283" y="0"/>
                  </a:lnTo>
                  <a:cubicBezTo>
                    <a:pt x="326760" y="0"/>
                    <a:pt x="319040" y="7720"/>
                    <a:pt x="319040" y="17243"/>
                  </a:cubicBezTo>
                  <a:cubicBezTo>
                    <a:pt x="319040" y="26766"/>
                    <a:pt x="326760" y="34485"/>
                    <a:pt x="336283" y="34485"/>
                  </a:cubicBezTo>
                  <a:lnTo>
                    <a:pt x="372233" y="34485"/>
                  </a:lnTo>
                  <a:lnTo>
                    <a:pt x="155236" y="251483"/>
                  </a:lnTo>
                  <a:lnTo>
                    <a:pt x="111353" y="207600"/>
                  </a:lnTo>
                  <a:cubicBezTo>
                    <a:pt x="104624" y="200863"/>
                    <a:pt x="93707" y="200857"/>
                    <a:pt x="86969" y="207587"/>
                  </a:cubicBezTo>
                  <a:cubicBezTo>
                    <a:pt x="86964" y="207592"/>
                    <a:pt x="86960" y="207596"/>
                    <a:pt x="86955" y="207600"/>
                  </a:cubicBezTo>
                  <a:lnTo>
                    <a:pt x="5053" y="289503"/>
                  </a:lnTo>
                  <a:cubicBezTo>
                    <a:pt x="-1684" y="296240"/>
                    <a:pt x="-1684" y="307163"/>
                    <a:pt x="5053" y="313901"/>
                  </a:cubicBezTo>
                  <a:cubicBezTo>
                    <a:pt x="11790" y="320638"/>
                    <a:pt x="22714" y="320638"/>
                    <a:pt x="29451" y="313901"/>
                  </a:cubicBezTo>
                  <a:lnTo>
                    <a:pt x="99197" y="244155"/>
                  </a:lnTo>
                  <a:lnTo>
                    <a:pt x="143080" y="288037"/>
                  </a:lnTo>
                  <a:cubicBezTo>
                    <a:pt x="149810" y="294775"/>
                    <a:pt x="160727" y="294781"/>
                    <a:pt x="167464" y="288051"/>
                  </a:cubicBezTo>
                  <a:cubicBezTo>
                    <a:pt x="167469" y="288046"/>
                    <a:pt x="167474" y="288041"/>
                    <a:pt x="167478" y="288037"/>
                  </a:cubicBezTo>
                  <a:lnTo>
                    <a:pt x="396632" y="58883"/>
                  </a:lnTo>
                  <a:lnTo>
                    <a:pt x="396632" y="94834"/>
                  </a:lnTo>
                  <a:cubicBezTo>
                    <a:pt x="396632" y="104357"/>
                    <a:pt x="404351" y="112077"/>
                    <a:pt x="413874" y="112077"/>
                  </a:cubicBezTo>
                  <a:cubicBezTo>
                    <a:pt x="423397" y="112077"/>
                    <a:pt x="431117" y="104357"/>
                    <a:pt x="431117" y="94834"/>
                  </a:cubicBezTo>
                  <a:lnTo>
                    <a:pt x="431117" y="17243"/>
                  </a:lnTo>
                  <a:cubicBezTo>
                    <a:pt x="431117" y="7720"/>
                    <a:pt x="423397" y="0"/>
                    <a:pt x="413874" y="0"/>
                  </a:cubicBezTo>
                  <a:close/>
                </a:path>
              </a:pathLst>
            </a:custGeom>
            <a:grpFill/>
            <a:ln w="8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4" name="Freeform: Shape 43"/>
            <p:cNvSpPr/>
            <p:nvPr/>
          </p:nvSpPr>
          <p:spPr>
            <a:xfrm>
              <a:off x="3784457" y="4580533"/>
              <a:ext cx="86212" cy="258638"/>
            </a:xfrm>
            <a:custGeom>
              <a:avLst/>
              <a:gdLst>
                <a:gd name="connsiteX0" fmla="*/ 43106 w 86212"/>
                <a:gd name="connsiteY0" fmla="*/ 0 h 258638"/>
                <a:gd name="connsiteX1" fmla="*/ 0 w 86212"/>
                <a:gd name="connsiteY1" fmla="*/ 43106 h 258638"/>
                <a:gd name="connsiteX2" fmla="*/ 0 w 86212"/>
                <a:gd name="connsiteY2" fmla="*/ 215532 h 258638"/>
                <a:gd name="connsiteX3" fmla="*/ 43106 w 86212"/>
                <a:gd name="connsiteY3" fmla="*/ 258638 h 258638"/>
                <a:gd name="connsiteX4" fmla="*/ 86213 w 86212"/>
                <a:gd name="connsiteY4" fmla="*/ 215532 h 258638"/>
                <a:gd name="connsiteX5" fmla="*/ 86213 w 86212"/>
                <a:gd name="connsiteY5" fmla="*/ 43106 h 258638"/>
                <a:gd name="connsiteX6" fmla="*/ 43106 w 86212"/>
                <a:gd name="connsiteY6" fmla="*/ 0 h 258638"/>
                <a:gd name="connsiteX7" fmla="*/ 51728 w 86212"/>
                <a:gd name="connsiteY7" fmla="*/ 215532 h 258638"/>
                <a:gd name="connsiteX8" fmla="*/ 43106 w 86212"/>
                <a:gd name="connsiteY8" fmla="*/ 224153 h 258638"/>
                <a:gd name="connsiteX9" fmla="*/ 34485 w 86212"/>
                <a:gd name="connsiteY9" fmla="*/ 215532 h 258638"/>
                <a:gd name="connsiteX10" fmla="*/ 34485 w 86212"/>
                <a:gd name="connsiteY10" fmla="*/ 43106 h 258638"/>
                <a:gd name="connsiteX11" fmla="*/ 43106 w 86212"/>
                <a:gd name="connsiteY11" fmla="*/ 34485 h 258638"/>
                <a:gd name="connsiteX12" fmla="*/ 51728 w 86212"/>
                <a:gd name="connsiteY12" fmla="*/ 43106 h 25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212" h="258638">
                  <a:moveTo>
                    <a:pt x="43106" y="0"/>
                  </a:moveTo>
                  <a:cubicBezTo>
                    <a:pt x="19300" y="0"/>
                    <a:pt x="0" y="19300"/>
                    <a:pt x="0" y="43106"/>
                  </a:cubicBezTo>
                  <a:lnTo>
                    <a:pt x="0" y="215532"/>
                  </a:lnTo>
                  <a:cubicBezTo>
                    <a:pt x="0" y="239339"/>
                    <a:pt x="19300" y="258638"/>
                    <a:pt x="43106" y="258638"/>
                  </a:cubicBezTo>
                  <a:cubicBezTo>
                    <a:pt x="66913" y="258638"/>
                    <a:pt x="86213" y="239339"/>
                    <a:pt x="86213" y="215532"/>
                  </a:cubicBezTo>
                  <a:lnTo>
                    <a:pt x="86213" y="43106"/>
                  </a:lnTo>
                  <a:cubicBezTo>
                    <a:pt x="86213" y="19300"/>
                    <a:pt x="66913" y="0"/>
                    <a:pt x="43106" y="0"/>
                  </a:cubicBezTo>
                  <a:close/>
                  <a:moveTo>
                    <a:pt x="51728" y="215532"/>
                  </a:moveTo>
                  <a:cubicBezTo>
                    <a:pt x="51728" y="220294"/>
                    <a:pt x="47868" y="224153"/>
                    <a:pt x="43106" y="224153"/>
                  </a:cubicBezTo>
                  <a:cubicBezTo>
                    <a:pt x="38345" y="224153"/>
                    <a:pt x="34485" y="220294"/>
                    <a:pt x="34485" y="215532"/>
                  </a:cubicBezTo>
                  <a:lnTo>
                    <a:pt x="34485" y="43106"/>
                  </a:lnTo>
                  <a:cubicBezTo>
                    <a:pt x="34485" y="38345"/>
                    <a:pt x="38345" y="34485"/>
                    <a:pt x="43106" y="34485"/>
                  </a:cubicBezTo>
                  <a:cubicBezTo>
                    <a:pt x="47868" y="34485"/>
                    <a:pt x="51728" y="38345"/>
                    <a:pt x="51728" y="43106"/>
                  </a:cubicBezTo>
                  <a:close/>
                </a:path>
              </a:pathLst>
            </a:custGeom>
            <a:grpFill/>
            <a:ln w="8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5" name="Freeform: Shape 44"/>
            <p:cNvSpPr/>
            <p:nvPr/>
          </p:nvSpPr>
          <p:spPr>
            <a:xfrm>
              <a:off x="3681002" y="4683988"/>
              <a:ext cx="86212" cy="155183"/>
            </a:xfrm>
            <a:custGeom>
              <a:avLst/>
              <a:gdLst>
                <a:gd name="connsiteX0" fmla="*/ 43106 w 86212"/>
                <a:gd name="connsiteY0" fmla="*/ 0 h 155183"/>
                <a:gd name="connsiteX1" fmla="*/ 0 w 86212"/>
                <a:gd name="connsiteY1" fmla="*/ 43106 h 155183"/>
                <a:gd name="connsiteX2" fmla="*/ 0 w 86212"/>
                <a:gd name="connsiteY2" fmla="*/ 112077 h 155183"/>
                <a:gd name="connsiteX3" fmla="*/ 43106 w 86212"/>
                <a:gd name="connsiteY3" fmla="*/ 155183 h 155183"/>
                <a:gd name="connsiteX4" fmla="*/ 86213 w 86212"/>
                <a:gd name="connsiteY4" fmla="*/ 112077 h 155183"/>
                <a:gd name="connsiteX5" fmla="*/ 86213 w 86212"/>
                <a:gd name="connsiteY5" fmla="*/ 43106 h 155183"/>
                <a:gd name="connsiteX6" fmla="*/ 43106 w 86212"/>
                <a:gd name="connsiteY6" fmla="*/ 0 h 155183"/>
                <a:gd name="connsiteX7" fmla="*/ 51728 w 86212"/>
                <a:gd name="connsiteY7" fmla="*/ 112077 h 155183"/>
                <a:gd name="connsiteX8" fmla="*/ 43106 w 86212"/>
                <a:gd name="connsiteY8" fmla="*/ 120698 h 155183"/>
                <a:gd name="connsiteX9" fmla="*/ 34485 w 86212"/>
                <a:gd name="connsiteY9" fmla="*/ 112077 h 155183"/>
                <a:gd name="connsiteX10" fmla="*/ 34485 w 86212"/>
                <a:gd name="connsiteY10" fmla="*/ 43106 h 155183"/>
                <a:gd name="connsiteX11" fmla="*/ 43106 w 86212"/>
                <a:gd name="connsiteY11" fmla="*/ 34485 h 155183"/>
                <a:gd name="connsiteX12" fmla="*/ 51728 w 86212"/>
                <a:gd name="connsiteY12" fmla="*/ 43106 h 155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212" h="155183">
                  <a:moveTo>
                    <a:pt x="43106" y="0"/>
                  </a:moveTo>
                  <a:cubicBezTo>
                    <a:pt x="19300" y="0"/>
                    <a:pt x="0" y="19300"/>
                    <a:pt x="0" y="43106"/>
                  </a:cubicBezTo>
                  <a:lnTo>
                    <a:pt x="0" y="112077"/>
                  </a:lnTo>
                  <a:cubicBezTo>
                    <a:pt x="0" y="135883"/>
                    <a:pt x="19300" y="155183"/>
                    <a:pt x="43106" y="155183"/>
                  </a:cubicBezTo>
                  <a:cubicBezTo>
                    <a:pt x="66913" y="155183"/>
                    <a:pt x="86213" y="135883"/>
                    <a:pt x="86213" y="112077"/>
                  </a:cubicBezTo>
                  <a:lnTo>
                    <a:pt x="86213" y="43106"/>
                  </a:lnTo>
                  <a:cubicBezTo>
                    <a:pt x="86213" y="19300"/>
                    <a:pt x="66913" y="0"/>
                    <a:pt x="43106" y="0"/>
                  </a:cubicBezTo>
                  <a:close/>
                  <a:moveTo>
                    <a:pt x="51728" y="112077"/>
                  </a:moveTo>
                  <a:cubicBezTo>
                    <a:pt x="51728" y="116838"/>
                    <a:pt x="47868" y="120698"/>
                    <a:pt x="43106" y="120698"/>
                  </a:cubicBezTo>
                  <a:cubicBezTo>
                    <a:pt x="38345" y="120698"/>
                    <a:pt x="34485" y="116838"/>
                    <a:pt x="34485" y="112077"/>
                  </a:cubicBezTo>
                  <a:lnTo>
                    <a:pt x="34485" y="43106"/>
                  </a:lnTo>
                  <a:cubicBezTo>
                    <a:pt x="34485" y="38345"/>
                    <a:pt x="38345" y="34485"/>
                    <a:pt x="43106" y="34485"/>
                  </a:cubicBezTo>
                  <a:cubicBezTo>
                    <a:pt x="47868" y="34485"/>
                    <a:pt x="51728" y="38345"/>
                    <a:pt x="51728" y="43106"/>
                  </a:cubicBezTo>
                  <a:close/>
                </a:path>
              </a:pathLst>
            </a:custGeom>
            <a:grpFill/>
            <a:ln w="8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6" name="Freeform: Shape 45"/>
            <p:cNvSpPr/>
            <p:nvPr/>
          </p:nvSpPr>
          <p:spPr>
            <a:xfrm>
              <a:off x="3577546" y="4727094"/>
              <a:ext cx="86212" cy="112076"/>
            </a:xfrm>
            <a:custGeom>
              <a:avLst/>
              <a:gdLst>
                <a:gd name="connsiteX0" fmla="*/ 43106 w 86212"/>
                <a:gd name="connsiteY0" fmla="*/ 0 h 112076"/>
                <a:gd name="connsiteX1" fmla="*/ 0 w 86212"/>
                <a:gd name="connsiteY1" fmla="*/ 43106 h 112076"/>
                <a:gd name="connsiteX2" fmla="*/ 0 w 86212"/>
                <a:gd name="connsiteY2" fmla="*/ 68970 h 112076"/>
                <a:gd name="connsiteX3" fmla="*/ 43106 w 86212"/>
                <a:gd name="connsiteY3" fmla="*/ 112077 h 112076"/>
                <a:gd name="connsiteX4" fmla="*/ 86213 w 86212"/>
                <a:gd name="connsiteY4" fmla="*/ 68970 h 112076"/>
                <a:gd name="connsiteX5" fmla="*/ 86213 w 86212"/>
                <a:gd name="connsiteY5" fmla="*/ 43106 h 112076"/>
                <a:gd name="connsiteX6" fmla="*/ 43106 w 86212"/>
                <a:gd name="connsiteY6" fmla="*/ 0 h 112076"/>
                <a:gd name="connsiteX7" fmla="*/ 51728 w 86212"/>
                <a:gd name="connsiteY7" fmla="*/ 68970 h 112076"/>
                <a:gd name="connsiteX8" fmla="*/ 43106 w 86212"/>
                <a:gd name="connsiteY8" fmla="*/ 77592 h 112076"/>
                <a:gd name="connsiteX9" fmla="*/ 34485 w 86212"/>
                <a:gd name="connsiteY9" fmla="*/ 68970 h 112076"/>
                <a:gd name="connsiteX10" fmla="*/ 34485 w 86212"/>
                <a:gd name="connsiteY10" fmla="*/ 43106 h 112076"/>
                <a:gd name="connsiteX11" fmla="*/ 43106 w 86212"/>
                <a:gd name="connsiteY11" fmla="*/ 34485 h 112076"/>
                <a:gd name="connsiteX12" fmla="*/ 51728 w 86212"/>
                <a:gd name="connsiteY12" fmla="*/ 43106 h 112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212" h="112076">
                  <a:moveTo>
                    <a:pt x="43106" y="0"/>
                  </a:moveTo>
                  <a:cubicBezTo>
                    <a:pt x="19300" y="0"/>
                    <a:pt x="0" y="19300"/>
                    <a:pt x="0" y="43106"/>
                  </a:cubicBezTo>
                  <a:lnTo>
                    <a:pt x="0" y="68970"/>
                  </a:lnTo>
                  <a:cubicBezTo>
                    <a:pt x="0" y="92777"/>
                    <a:pt x="19300" y="112077"/>
                    <a:pt x="43106" y="112077"/>
                  </a:cubicBezTo>
                  <a:cubicBezTo>
                    <a:pt x="66913" y="112077"/>
                    <a:pt x="86213" y="92777"/>
                    <a:pt x="86213" y="68970"/>
                  </a:cubicBezTo>
                  <a:lnTo>
                    <a:pt x="86213" y="43106"/>
                  </a:lnTo>
                  <a:cubicBezTo>
                    <a:pt x="86213" y="19300"/>
                    <a:pt x="66913" y="0"/>
                    <a:pt x="43106" y="0"/>
                  </a:cubicBezTo>
                  <a:close/>
                  <a:moveTo>
                    <a:pt x="51728" y="68970"/>
                  </a:moveTo>
                  <a:cubicBezTo>
                    <a:pt x="51728" y="73732"/>
                    <a:pt x="47868" y="77592"/>
                    <a:pt x="43106" y="77592"/>
                  </a:cubicBezTo>
                  <a:cubicBezTo>
                    <a:pt x="38345" y="77592"/>
                    <a:pt x="34485" y="73732"/>
                    <a:pt x="34485" y="68970"/>
                  </a:cubicBezTo>
                  <a:lnTo>
                    <a:pt x="34485" y="43106"/>
                  </a:lnTo>
                  <a:cubicBezTo>
                    <a:pt x="34485" y="38345"/>
                    <a:pt x="38345" y="34485"/>
                    <a:pt x="43106" y="34485"/>
                  </a:cubicBezTo>
                  <a:cubicBezTo>
                    <a:pt x="47868" y="34485"/>
                    <a:pt x="51728" y="38345"/>
                    <a:pt x="51728" y="43106"/>
                  </a:cubicBezTo>
                  <a:close/>
                </a:path>
              </a:pathLst>
            </a:custGeom>
            <a:grpFill/>
            <a:ln w="8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7" name="Freeform: Shape 46"/>
            <p:cNvSpPr/>
            <p:nvPr/>
          </p:nvSpPr>
          <p:spPr>
            <a:xfrm>
              <a:off x="3560304" y="4451213"/>
              <a:ext cx="129319" cy="34485"/>
            </a:xfrm>
            <a:custGeom>
              <a:avLst/>
              <a:gdLst>
                <a:gd name="connsiteX0" fmla="*/ 17243 w 129319"/>
                <a:gd name="connsiteY0" fmla="*/ 34485 h 34485"/>
                <a:gd name="connsiteX1" fmla="*/ 112077 w 129319"/>
                <a:gd name="connsiteY1" fmla="*/ 34485 h 34485"/>
                <a:gd name="connsiteX2" fmla="*/ 129319 w 129319"/>
                <a:gd name="connsiteY2" fmla="*/ 17243 h 34485"/>
                <a:gd name="connsiteX3" fmla="*/ 112077 w 129319"/>
                <a:gd name="connsiteY3" fmla="*/ 0 h 34485"/>
                <a:gd name="connsiteX4" fmla="*/ 17243 w 129319"/>
                <a:gd name="connsiteY4" fmla="*/ 0 h 34485"/>
                <a:gd name="connsiteX5" fmla="*/ 0 w 129319"/>
                <a:gd name="connsiteY5" fmla="*/ 17243 h 34485"/>
                <a:gd name="connsiteX6" fmla="*/ 17243 w 129319"/>
                <a:gd name="connsiteY6" fmla="*/ 34485 h 34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319" h="34485">
                  <a:moveTo>
                    <a:pt x="17243" y="34485"/>
                  </a:moveTo>
                  <a:lnTo>
                    <a:pt x="112077" y="34485"/>
                  </a:lnTo>
                  <a:cubicBezTo>
                    <a:pt x="121600" y="34485"/>
                    <a:pt x="129319" y="26766"/>
                    <a:pt x="129319" y="17243"/>
                  </a:cubicBezTo>
                  <a:cubicBezTo>
                    <a:pt x="129319" y="7719"/>
                    <a:pt x="121600" y="0"/>
                    <a:pt x="112077" y="0"/>
                  </a:cubicBezTo>
                  <a:lnTo>
                    <a:pt x="17243" y="0"/>
                  </a:lnTo>
                  <a:cubicBezTo>
                    <a:pt x="7719" y="0"/>
                    <a:pt x="0" y="7719"/>
                    <a:pt x="0" y="17243"/>
                  </a:cubicBezTo>
                  <a:cubicBezTo>
                    <a:pt x="0" y="26766"/>
                    <a:pt x="7719" y="34485"/>
                    <a:pt x="17243" y="34485"/>
                  </a:cubicBezTo>
                  <a:close/>
                </a:path>
              </a:pathLst>
            </a:custGeom>
            <a:grpFill/>
            <a:ln w="8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8" name="Freeform: Shape 47"/>
            <p:cNvSpPr/>
            <p:nvPr/>
          </p:nvSpPr>
          <p:spPr>
            <a:xfrm>
              <a:off x="3560304" y="4399486"/>
              <a:ext cx="68970" cy="34485"/>
            </a:xfrm>
            <a:custGeom>
              <a:avLst/>
              <a:gdLst>
                <a:gd name="connsiteX0" fmla="*/ 17243 w 68970"/>
                <a:gd name="connsiteY0" fmla="*/ 34485 h 34485"/>
                <a:gd name="connsiteX1" fmla="*/ 51728 w 68970"/>
                <a:gd name="connsiteY1" fmla="*/ 34485 h 34485"/>
                <a:gd name="connsiteX2" fmla="*/ 68970 w 68970"/>
                <a:gd name="connsiteY2" fmla="*/ 17243 h 34485"/>
                <a:gd name="connsiteX3" fmla="*/ 51728 w 68970"/>
                <a:gd name="connsiteY3" fmla="*/ 0 h 34485"/>
                <a:gd name="connsiteX4" fmla="*/ 17243 w 68970"/>
                <a:gd name="connsiteY4" fmla="*/ 0 h 34485"/>
                <a:gd name="connsiteX5" fmla="*/ 0 w 68970"/>
                <a:gd name="connsiteY5" fmla="*/ 17243 h 34485"/>
                <a:gd name="connsiteX6" fmla="*/ 17243 w 68970"/>
                <a:gd name="connsiteY6" fmla="*/ 34485 h 34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70" h="34485">
                  <a:moveTo>
                    <a:pt x="17243" y="34485"/>
                  </a:moveTo>
                  <a:lnTo>
                    <a:pt x="51728" y="34485"/>
                  </a:lnTo>
                  <a:cubicBezTo>
                    <a:pt x="61251" y="34485"/>
                    <a:pt x="68970" y="26766"/>
                    <a:pt x="68970" y="17243"/>
                  </a:cubicBezTo>
                  <a:cubicBezTo>
                    <a:pt x="68970" y="7720"/>
                    <a:pt x="61251" y="0"/>
                    <a:pt x="51728" y="0"/>
                  </a:cubicBezTo>
                  <a:lnTo>
                    <a:pt x="17243" y="0"/>
                  </a:lnTo>
                  <a:cubicBezTo>
                    <a:pt x="7719" y="0"/>
                    <a:pt x="0" y="7720"/>
                    <a:pt x="0" y="17243"/>
                  </a:cubicBezTo>
                  <a:cubicBezTo>
                    <a:pt x="0" y="26766"/>
                    <a:pt x="7719" y="34485"/>
                    <a:pt x="17243" y="34485"/>
                  </a:cubicBezTo>
                  <a:close/>
                </a:path>
              </a:pathLst>
            </a:custGeom>
            <a:grpFill/>
            <a:ln w="8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9" name="Freeform: Shape 48"/>
            <p:cNvSpPr/>
            <p:nvPr/>
          </p:nvSpPr>
          <p:spPr>
            <a:xfrm>
              <a:off x="3706938" y="4451236"/>
              <a:ext cx="34426" cy="34462"/>
            </a:xfrm>
            <a:custGeom>
              <a:avLst/>
              <a:gdLst>
                <a:gd name="connsiteX0" fmla="*/ 29412 w 34426"/>
                <a:gd name="connsiteY0" fmla="*/ 29376 h 34462"/>
                <a:gd name="connsiteX1" fmla="*/ 29412 w 34426"/>
                <a:gd name="connsiteY1" fmla="*/ 5064 h 34462"/>
                <a:gd name="connsiteX2" fmla="*/ 26740 w 34426"/>
                <a:gd name="connsiteY2" fmla="*/ 2909 h 34462"/>
                <a:gd name="connsiteX3" fmla="*/ 23809 w 34426"/>
                <a:gd name="connsiteY3" fmla="*/ 1271 h 34462"/>
                <a:gd name="connsiteX4" fmla="*/ 20532 w 34426"/>
                <a:gd name="connsiteY4" fmla="*/ 323 h 34462"/>
                <a:gd name="connsiteX5" fmla="*/ 13808 w 34426"/>
                <a:gd name="connsiteY5" fmla="*/ 323 h 34462"/>
                <a:gd name="connsiteX6" fmla="*/ 10532 w 34426"/>
                <a:gd name="connsiteY6" fmla="*/ 1271 h 34462"/>
                <a:gd name="connsiteX7" fmla="*/ 7600 w 34426"/>
                <a:gd name="connsiteY7" fmla="*/ 2909 h 34462"/>
                <a:gd name="connsiteX8" fmla="*/ 5014 w 34426"/>
                <a:gd name="connsiteY8" fmla="*/ 5064 h 34462"/>
                <a:gd name="connsiteX9" fmla="*/ 5087 w 34426"/>
                <a:gd name="connsiteY9" fmla="*/ 29449 h 34462"/>
                <a:gd name="connsiteX10" fmla="*/ 17170 w 34426"/>
                <a:gd name="connsiteY10" fmla="*/ 34463 h 34462"/>
                <a:gd name="connsiteX11" fmla="*/ 29412 w 34426"/>
                <a:gd name="connsiteY11" fmla="*/ 29376 h 3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426" h="34462">
                  <a:moveTo>
                    <a:pt x="29412" y="29376"/>
                  </a:moveTo>
                  <a:cubicBezTo>
                    <a:pt x="36097" y="22651"/>
                    <a:pt x="36097" y="11790"/>
                    <a:pt x="29412" y="5064"/>
                  </a:cubicBezTo>
                  <a:cubicBezTo>
                    <a:pt x="28603" y="4251"/>
                    <a:pt x="27706" y="3528"/>
                    <a:pt x="26740" y="2909"/>
                  </a:cubicBezTo>
                  <a:cubicBezTo>
                    <a:pt x="25810" y="2281"/>
                    <a:pt x="24830" y="1734"/>
                    <a:pt x="23809" y="1271"/>
                  </a:cubicBezTo>
                  <a:cubicBezTo>
                    <a:pt x="22755" y="836"/>
                    <a:pt x="21656" y="517"/>
                    <a:pt x="20532" y="323"/>
                  </a:cubicBezTo>
                  <a:cubicBezTo>
                    <a:pt x="18312" y="-108"/>
                    <a:pt x="16029" y="-108"/>
                    <a:pt x="13808" y="323"/>
                  </a:cubicBezTo>
                  <a:cubicBezTo>
                    <a:pt x="12684" y="517"/>
                    <a:pt x="11585" y="836"/>
                    <a:pt x="10532" y="1271"/>
                  </a:cubicBezTo>
                  <a:cubicBezTo>
                    <a:pt x="9511" y="1734"/>
                    <a:pt x="8530" y="2282"/>
                    <a:pt x="7600" y="2909"/>
                  </a:cubicBezTo>
                  <a:cubicBezTo>
                    <a:pt x="6644" y="3506"/>
                    <a:pt x="5774" y="4232"/>
                    <a:pt x="5014" y="5064"/>
                  </a:cubicBezTo>
                  <a:cubicBezTo>
                    <a:pt x="-1699" y="11818"/>
                    <a:pt x="-1667" y="22735"/>
                    <a:pt x="5087" y="29449"/>
                  </a:cubicBezTo>
                  <a:cubicBezTo>
                    <a:pt x="8299" y="32643"/>
                    <a:pt x="12640" y="34444"/>
                    <a:pt x="17170" y="34463"/>
                  </a:cubicBezTo>
                  <a:cubicBezTo>
                    <a:pt x="21765" y="34466"/>
                    <a:pt x="26172" y="32635"/>
                    <a:pt x="29412" y="29376"/>
                  </a:cubicBezTo>
                  <a:close/>
                </a:path>
              </a:pathLst>
            </a:custGeom>
            <a:grpFill/>
            <a:ln w="8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6085593" y="4398214"/>
            <a:ext cx="494920" cy="430955"/>
            <a:chOff x="6085593" y="4411430"/>
            <a:chExt cx="494920" cy="430955"/>
          </a:xfrm>
          <a:gradFill>
            <a:gsLst>
              <a:gs pos="0">
                <a:srgbClr val="172B4D"/>
              </a:gs>
              <a:gs pos="100000">
                <a:srgbClr val="2DCE89"/>
              </a:gs>
            </a:gsLst>
            <a:lin ang="7200000" scaled="0"/>
          </a:gradFill>
        </p:grpSpPr>
        <p:sp>
          <p:nvSpPr>
            <p:cNvPr id="52" name="Freeform: Shape 51"/>
            <p:cNvSpPr/>
            <p:nvPr/>
          </p:nvSpPr>
          <p:spPr>
            <a:xfrm>
              <a:off x="6085593" y="4554873"/>
              <a:ext cx="494920" cy="287512"/>
            </a:xfrm>
            <a:custGeom>
              <a:avLst/>
              <a:gdLst>
                <a:gd name="connsiteX0" fmla="*/ 467597 w 494920"/>
                <a:gd name="connsiteY0" fmla="*/ 77776 h 287512"/>
                <a:gd name="connsiteX1" fmla="*/ 492864 w 494920"/>
                <a:gd name="connsiteY1" fmla="*/ 27318 h 287512"/>
                <a:gd name="connsiteX2" fmla="*/ 442407 w 494920"/>
                <a:gd name="connsiteY2" fmla="*/ 2051 h 287512"/>
                <a:gd name="connsiteX3" fmla="*/ 417140 w 494920"/>
                <a:gd name="connsiteY3" fmla="*/ 52509 h 287512"/>
                <a:gd name="connsiteX4" fmla="*/ 435675 w 494920"/>
                <a:gd name="connsiteY4" fmla="*/ 74823 h 287512"/>
                <a:gd name="connsiteX5" fmla="*/ 282211 w 494920"/>
                <a:gd name="connsiteY5" fmla="*/ 228367 h 287512"/>
                <a:gd name="connsiteX6" fmla="*/ 227852 w 494920"/>
                <a:gd name="connsiteY6" fmla="*/ 213215 h 287512"/>
                <a:gd name="connsiteX7" fmla="*/ 212701 w 494920"/>
                <a:gd name="connsiteY7" fmla="*/ 228367 h 287512"/>
                <a:gd name="connsiteX8" fmla="*/ 59236 w 494920"/>
                <a:gd name="connsiteY8" fmla="*/ 74823 h 287512"/>
                <a:gd name="connsiteX9" fmla="*/ 74819 w 494920"/>
                <a:gd name="connsiteY9" fmla="*/ 20587 h 287512"/>
                <a:gd name="connsiteX10" fmla="*/ 20583 w 494920"/>
                <a:gd name="connsiteY10" fmla="*/ 5004 h 287512"/>
                <a:gd name="connsiteX11" fmla="*/ 5000 w 494920"/>
                <a:gd name="connsiteY11" fmla="*/ 59240 h 287512"/>
                <a:gd name="connsiteX12" fmla="*/ 27314 w 494920"/>
                <a:gd name="connsiteY12" fmla="*/ 77776 h 287512"/>
                <a:gd name="connsiteX13" fmla="*/ 131859 w 494920"/>
                <a:gd name="connsiteY13" fmla="*/ 231639 h 287512"/>
                <a:gd name="connsiteX14" fmla="*/ 76554 w 494920"/>
                <a:gd name="connsiteY14" fmla="*/ 231639 h 287512"/>
                <a:gd name="connsiteX15" fmla="*/ 24022 w 494920"/>
                <a:gd name="connsiteY15" fmla="*/ 211029 h 287512"/>
                <a:gd name="connsiteX16" fmla="*/ 3412 w 494920"/>
                <a:gd name="connsiteY16" fmla="*/ 263561 h 287512"/>
                <a:gd name="connsiteX17" fmla="*/ 55944 w 494920"/>
                <a:gd name="connsiteY17" fmla="*/ 284171 h 287512"/>
                <a:gd name="connsiteX18" fmla="*/ 76554 w 494920"/>
                <a:gd name="connsiteY18" fmla="*/ 263561 h 287512"/>
                <a:gd name="connsiteX19" fmla="*/ 210945 w 494920"/>
                <a:gd name="connsiteY19" fmla="*/ 263561 h 287512"/>
                <a:gd name="connsiteX20" fmla="*/ 263555 w 494920"/>
                <a:gd name="connsiteY20" fmla="*/ 283973 h 287512"/>
                <a:gd name="connsiteX21" fmla="*/ 283966 w 494920"/>
                <a:gd name="connsiteY21" fmla="*/ 263561 h 287512"/>
                <a:gd name="connsiteX22" fmla="*/ 418437 w 494920"/>
                <a:gd name="connsiteY22" fmla="*/ 263561 h 287512"/>
                <a:gd name="connsiteX23" fmla="*/ 470969 w 494920"/>
                <a:gd name="connsiteY23" fmla="*/ 284171 h 287512"/>
                <a:gd name="connsiteX24" fmla="*/ 491580 w 494920"/>
                <a:gd name="connsiteY24" fmla="*/ 231639 h 287512"/>
                <a:gd name="connsiteX25" fmla="*/ 439048 w 494920"/>
                <a:gd name="connsiteY25" fmla="*/ 211029 h 287512"/>
                <a:gd name="connsiteX26" fmla="*/ 418437 w 494920"/>
                <a:gd name="connsiteY26" fmla="*/ 231639 h 287512"/>
                <a:gd name="connsiteX27" fmla="*/ 363133 w 494920"/>
                <a:gd name="connsiteY27" fmla="*/ 231639 h 287512"/>
                <a:gd name="connsiteX28" fmla="*/ 467597 w 494920"/>
                <a:gd name="connsiteY28" fmla="*/ 77776 h 287512"/>
                <a:gd name="connsiteX29" fmla="*/ 454988 w 494920"/>
                <a:gd name="connsiteY29" fmla="*/ 32127 h 287512"/>
                <a:gd name="connsiteX30" fmla="*/ 462968 w 494920"/>
                <a:gd name="connsiteY30" fmla="*/ 40108 h 287512"/>
                <a:gd name="connsiteX31" fmla="*/ 454988 w 494920"/>
                <a:gd name="connsiteY31" fmla="*/ 48088 h 287512"/>
                <a:gd name="connsiteX32" fmla="*/ 447007 w 494920"/>
                <a:gd name="connsiteY32" fmla="*/ 40108 h 287512"/>
                <a:gd name="connsiteX33" fmla="*/ 454988 w 494920"/>
                <a:gd name="connsiteY33" fmla="*/ 32127 h 287512"/>
                <a:gd name="connsiteX34" fmla="*/ 40003 w 494920"/>
                <a:gd name="connsiteY34" fmla="*/ 32127 h 287512"/>
                <a:gd name="connsiteX35" fmla="*/ 47984 w 494920"/>
                <a:gd name="connsiteY35" fmla="*/ 40108 h 287512"/>
                <a:gd name="connsiteX36" fmla="*/ 40003 w 494920"/>
                <a:gd name="connsiteY36" fmla="*/ 48088 h 287512"/>
                <a:gd name="connsiteX37" fmla="*/ 32023 w 494920"/>
                <a:gd name="connsiteY37" fmla="*/ 40108 h 287512"/>
                <a:gd name="connsiteX38" fmla="*/ 40003 w 494920"/>
                <a:gd name="connsiteY38" fmla="*/ 32127 h 287512"/>
                <a:gd name="connsiteX39" fmla="*/ 40003 w 494920"/>
                <a:gd name="connsiteY39" fmla="*/ 255581 h 287512"/>
                <a:gd name="connsiteX40" fmla="*/ 32023 w 494920"/>
                <a:gd name="connsiteY40" fmla="*/ 247600 h 287512"/>
                <a:gd name="connsiteX41" fmla="*/ 40003 w 494920"/>
                <a:gd name="connsiteY41" fmla="*/ 239620 h 287512"/>
                <a:gd name="connsiteX42" fmla="*/ 47984 w 494920"/>
                <a:gd name="connsiteY42" fmla="*/ 247600 h 287512"/>
                <a:gd name="connsiteX43" fmla="*/ 40003 w 494920"/>
                <a:gd name="connsiteY43" fmla="*/ 255581 h 287512"/>
                <a:gd name="connsiteX44" fmla="*/ 247496 w 494920"/>
                <a:gd name="connsiteY44" fmla="*/ 255581 h 287512"/>
                <a:gd name="connsiteX45" fmla="*/ 239515 w 494920"/>
                <a:gd name="connsiteY45" fmla="*/ 247600 h 287512"/>
                <a:gd name="connsiteX46" fmla="*/ 247496 w 494920"/>
                <a:gd name="connsiteY46" fmla="*/ 239620 h 287512"/>
                <a:gd name="connsiteX47" fmla="*/ 255476 w 494920"/>
                <a:gd name="connsiteY47" fmla="*/ 247600 h 287512"/>
                <a:gd name="connsiteX48" fmla="*/ 247496 w 494920"/>
                <a:gd name="connsiteY48" fmla="*/ 255581 h 287512"/>
                <a:gd name="connsiteX49" fmla="*/ 454988 w 494920"/>
                <a:gd name="connsiteY49" fmla="*/ 239620 h 287512"/>
                <a:gd name="connsiteX50" fmla="*/ 462968 w 494920"/>
                <a:gd name="connsiteY50" fmla="*/ 247600 h 287512"/>
                <a:gd name="connsiteX51" fmla="*/ 454988 w 494920"/>
                <a:gd name="connsiteY51" fmla="*/ 255581 h 287512"/>
                <a:gd name="connsiteX52" fmla="*/ 447007 w 494920"/>
                <a:gd name="connsiteY52" fmla="*/ 247600 h 287512"/>
                <a:gd name="connsiteX53" fmla="*/ 454988 w 494920"/>
                <a:gd name="connsiteY53" fmla="*/ 239620 h 287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94920" h="287512">
                  <a:moveTo>
                    <a:pt x="467597" y="77776"/>
                  </a:moveTo>
                  <a:cubicBezTo>
                    <a:pt x="488507" y="70820"/>
                    <a:pt x="499820" y="48229"/>
                    <a:pt x="492864" y="27318"/>
                  </a:cubicBezTo>
                  <a:cubicBezTo>
                    <a:pt x="485908" y="6407"/>
                    <a:pt x="463317" y="-4905"/>
                    <a:pt x="442407" y="2051"/>
                  </a:cubicBezTo>
                  <a:cubicBezTo>
                    <a:pt x="421495" y="9007"/>
                    <a:pt x="410183" y="31598"/>
                    <a:pt x="417140" y="52509"/>
                  </a:cubicBezTo>
                  <a:cubicBezTo>
                    <a:pt x="420300" y="62009"/>
                    <a:pt x="426916" y="69974"/>
                    <a:pt x="435675" y="74823"/>
                  </a:cubicBezTo>
                  <a:cubicBezTo>
                    <a:pt x="420869" y="152644"/>
                    <a:pt x="360023" y="213520"/>
                    <a:pt x="282211" y="228367"/>
                  </a:cubicBezTo>
                  <a:cubicBezTo>
                    <a:pt x="271384" y="209173"/>
                    <a:pt x="247047" y="202389"/>
                    <a:pt x="227852" y="213215"/>
                  </a:cubicBezTo>
                  <a:cubicBezTo>
                    <a:pt x="221515" y="216790"/>
                    <a:pt x="216275" y="222030"/>
                    <a:pt x="212701" y="228367"/>
                  </a:cubicBezTo>
                  <a:cubicBezTo>
                    <a:pt x="134888" y="213520"/>
                    <a:pt x="74042" y="152644"/>
                    <a:pt x="59236" y="74823"/>
                  </a:cubicBezTo>
                  <a:cubicBezTo>
                    <a:pt x="78516" y="64149"/>
                    <a:pt x="85493" y="39867"/>
                    <a:pt x="74819" y="20587"/>
                  </a:cubicBezTo>
                  <a:cubicBezTo>
                    <a:pt x="64145" y="1307"/>
                    <a:pt x="39863" y="-5670"/>
                    <a:pt x="20583" y="5004"/>
                  </a:cubicBezTo>
                  <a:cubicBezTo>
                    <a:pt x="1303" y="15677"/>
                    <a:pt x="-5674" y="39960"/>
                    <a:pt x="5000" y="59240"/>
                  </a:cubicBezTo>
                  <a:cubicBezTo>
                    <a:pt x="9849" y="68000"/>
                    <a:pt x="17814" y="74615"/>
                    <a:pt x="27314" y="77776"/>
                  </a:cubicBezTo>
                  <a:cubicBezTo>
                    <a:pt x="37950" y="141898"/>
                    <a:pt x="76161" y="198135"/>
                    <a:pt x="131859" y="231639"/>
                  </a:cubicBezTo>
                  <a:lnTo>
                    <a:pt x="76554" y="231639"/>
                  </a:lnTo>
                  <a:cubicBezTo>
                    <a:pt x="67739" y="211441"/>
                    <a:pt x="44219" y="202214"/>
                    <a:pt x="24022" y="211029"/>
                  </a:cubicBezTo>
                  <a:cubicBezTo>
                    <a:pt x="3824" y="219844"/>
                    <a:pt x="-5403" y="243363"/>
                    <a:pt x="3412" y="263561"/>
                  </a:cubicBezTo>
                  <a:cubicBezTo>
                    <a:pt x="12227" y="283759"/>
                    <a:pt x="35746" y="292986"/>
                    <a:pt x="55944" y="284171"/>
                  </a:cubicBezTo>
                  <a:cubicBezTo>
                    <a:pt x="65167" y="280146"/>
                    <a:pt x="72529" y="272784"/>
                    <a:pt x="76554" y="263561"/>
                  </a:cubicBezTo>
                  <a:lnTo>
                    <a:pt x="210945" y="263561"/>
                  </a:lnTo>
                  <a:cubicBezTo>
                    <a:pt x="219836" y="283725"/>
                    <a:pt x="243390" y="292864"/>
                    <a:pt x="263555" y="283973"/>
                  </a:cubicBezTo>
                  <a:cubicBezTo>
                    <a:pt x="272668" y="279955"/>
                    <a:pt x="279948" y="272674"/>
                    <a:pt x="283966" y="263561"/>
                  </a:cubicBezTo>
                  <a:lnTo>
                    <a:pt x="418437" y="263561"/>
                  </a:lnTo>
                  <a:cubicBezTo>
                    <a:pt x="427252" y="283759"/>
                    <a:pt x="450772" y="292986"/>
                    <a:pt x="470969" y="284171"/>
                  </a:cubicBezTo>
                  <a:cubicBezTo>
                    <a:pt x="491167" y="275356"/>
                    <a:pt x="500394" y="251837"/>
                    <a:pt x="491580" y="231639"/>
                  </a:cubicBezTo>
                  <a:cubicBezTo>
                    <a:pt x="482765" y="211441"/>
                    <a:pt x="459245" y="202214"/>
                    <a:pt x="439048" y="211029"/>
                  </a:cubicBezTo>
                  <a:cubicBezTo>
                    <a:pt x="429825" y="215054"/>
                    <a:pt x="422463" y="222416"/>
                    <a:pt x="418437" y="231639"/>
                  </a:cubicBezTo>
                  <a:lnTo>
                    <a:pt x="363133" y="231639"/>
                  </a:lnTo>
                  <a:cubicBezTo>
                    <a:pt x="418799" y="198117"/>
                    <a:pt x="456980" y="141884"/>
                    <a:pt x="467597" y="77776"/>
                  </a:cubicBezTo>
                  <a:close/>
                  <a:moveTo>
                    <a:pt x="454988" y="32127"/>
                  </a:moveTo>
                  <a:cubicBezTo>
                    <a:pt x="459395" y="32127"/>
                    <a:pt x="462968" y="35700"/>
                    <a:pt x="462968" y="40108"/>
                  </a:cubicBezTo>
                  <a:cubicBezTo>
                    <a:pt x="462968" y="44516"/>
                    <a:pt x="459395" y="48088"/>
                    <a:pt x="454988" y="48088"/>
                  </a:cubicBezTo>
                  <a:cubicBezTo>
                    <a:pt x="450580" y="48088"/>
                    <a:pt x="447007" y="44516"/>
                    <a:pt x="447007" y="40108"/>
                  </a:cubicBezTo>
                  <a:cubicBezTo>
                    <a:pt x="447007" y="35700"/>
                    <a:pt x="450580" y="32127"/>
                    <a:pt x="454988" y="32127"/>
                  </a:cubicBezTo>
                  <a:close/>
                  <a:moveTo>
                    <a:pt x="40003" y="32127"/>
                  </a:moveTo>
                  <a:cubicBezTo>
                    <a:pt x="44411" y="32127"/>
                    <a:pt x="47984" y="35700"/>
                    <a:pt x="47984" y="40108"/>
                  </a:cubicBezTo>
                  <a:cubicBezTo>
                    <a:pt x="47984" y="44516"/>
                    <a:pt x="44411" y="48088"/>
                    <a:pt x="40003" y="48088"/>
                  </a:cubicBezTo>
                  <a:cubicBezTo>
                    <a:pt x="35596" y="48088"/>
                    <a:pt x="32023" y="44516"/>
                    <a:pt x="32023" y="40108"/>
                  </a:cubicBezTo>
                  <a:cubicBezTo>
                    <a:pt x="32023" y="35700"/>
                    <a:pt x="35596" y="32127"/>
                    <a:pt x="40003" y="32127"/>
                  </a:cubicBezTo>
                  <a:close/>
                  <a:moveTo>
                    <a:pt x="40003" y="255581"/>
                  </a:moveTo>
                  <a:cubicBezTo>
                    <a:pt x="35596" y="255581"/>
                    <a:pt x="32023" y="252008"/>
                    <a:pt x="32023" y="247600"/>
                  </a:cubicBezTo>
                  <a:cubicBezTo>
                    <a:pt x="32023" y="243192"/>
                    <a:pt x="35596" y="239620"/>
                    <a:pt x="40003" y="239620"/>
                  </a:cubicBezTo>
                  <a:cubicBezTo>
                    <a:pt x="44411" y="239620"/>
                    <a:pt x="47984" y="243192"/>
                    <a:pt x="47984" y="247600"/>
                  </a:cubicBezTo>
                  <a:cubicBezTo>
                    <a:pt x="47984" y="252008"/>
                    <a:pt x="44411" y="255581"/>
                    <a:pt x="40003" y="255581"/>
                  </a:cubicBezTo>
                  <a:close/>
                  <a:moveTo>
                    <a:pt x="247496" y="255581"/>
                  </a:moveTo>
                  <a:cubicBezTo>
                    <a:pt x="243088" y="255581"/>
                    <a:pt x="239515" y="252008"/>
                    <a:pt x="239515" y="247600"/>
                  </a:cubicBezTo>
                  <a:cubicBezTo>
                    <a:pt x="239515" y="243192"/>
                    <a:pt x="243088" y="239620"/>
                    <a:pt x="247496" y="239620"/>
                  </a:cubicBezTo>
                  <a:cubicBezTo>
                    <a:pt x="251903" y="239620"/>
                    <a:pt x="255476" y="243192"/>
                    <a:pt x="255476" y="247600"/>
                  </a:cubicBezTo>
                  <a:cubicBezTo>
                    <a:pt x="255476" y="252008"/>
                    <a:pt x="251903" y="255581"/>
                    <a:pt x="247496" y="255581"/>
                  </a:cubicBezTo>
                  <a:close/>
                  <a:moveTo>
                    <a:pt x="454988" y="239620"/>
                  </a:moveTo>
                  <a:cubicBezTo>
                    <a:pt x="459395" y="239620"/>
                    <a:pt x="462968" y="243192"/>
                    <a:pt x="462968" y="247600"/>
                  </a:cubicBezTo>
                  <a:cubicBezTo>
                    <a:pt x="462968" y="252008"/>
                    <a:pt x="459395" y="255581"/>
                    <a:pt x="454988" y="255581"/>
                  </a:cubicBezTo>
                  <a:cubicBezTo>
                    <a:pt x="450580" y="255581"/>
                    <a:pt x="447007" y="252008"/>
                    <a:pt x="447007" y="247600"/>
                  </a:cubicBezTo>
                  <a:cubicBezTo>
                    <a:pt x="447007" y="243192"/>
                    <a:pt x="450580" y="239620"/>
                    <a:pt x="454988" y="239620"/>
                  </a:cubicBezTo>
                  <a:close/>
                </a:path>
              </a:pathLst>
            </a:custGeom>
            <a:grpFill/>
            <a:ln w="78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3" name="Freeform: Shape 52"/>
            <p:cNvSpPr/>
            <p:nvPr/>
          </p:nvSpPr>
          <p:spPr>
            <a:xfrm>
              <a:off x="6229342" y="4411430"/>
              <a:ext cx="207492" cy="303257"/>
            </a:xfrm>
            <a:custGeom>
              <a:avLst/>
              <a:gdLst>
                <a:gd name="connsiteX0" fmla="*/ 207492 w 207492"/>
                <a:gd name="connsiteY0" fmla="*/ 79805 h 303257"/>
                <a:gd name="connsiteX1" fmla="*/ 207492 w 207492"/>
                <a:gd name="connsiteY1" fmla="*/ 15961 h 303257"/>
                <a:gd name="connsiteX2" fmla="*/ 191531 w 207492"/>
                <a:gd name="connsiteY2" fmla="*/ 0 h 303257"/>
                <a:gd name="connsiteX3" fmla="*/ 15961 w 207492"/>
                <a:gd name="connsiteY3" fmla="*/ 0 h 303257"/>
                <a:gd name="connsiteX4" fmla="*/ 0 w 207492"/>
                <a:gd name="connsiteY4" fmla="*/ 15961 h 303257"/>
                <a:gd name="connsiteX5" fmla="*/ 0 w 207492"/>
                <a:gd name="connsiteY5" fmla="*/ 79805 h 303257"/>
                <a:gd name="connsiteX6" fmla="*/ 15961 w 207492"/>
                <a:gd name="connsiteY6" fmla="*/ 95766 h 303257"/>
                <a:gd name="connsiteX7" fmla="*/ 38546 w 207492"/>
                <a:gd name="connsiteY7" fmla="*/ 95766 h 303257"/>
                <a:gd name="connsiteX8" fmla="*/ 11492 w 207492"/>
                <a:gd name="connsiteY8" fmla="*/ 157614 h 303257"/>
                <a:gd name="connsiteX9" fmla="*/ 13848 w 207492"/>
                <a:gd name="connsiteY9" fmla="*/ 180063 h 303257"/>
                <a:gd name="connsiteX10" fmla="*/ 16041 w 207492"/>
                <a:gd name="connsiteY10" fmla="*/ 181556 h 303257"/>
                <a:gd name="connsiteX11" fmla="*/ 88344 w 207492"/>
                <a:gd name="connsiteY11" fmla="*/ 291606 h 303257"/>
                <a:gd name="connsiteX12" fmla="*/ 88344 w 207492"/>
                <a:gd name="connsiteY12" fmla="*/ 291606 h 303257"/>
                <a:gd name="connsiteX13" fmla="*/ 90259 w 207492"/>
                <a:gd name="connsiteY13" fmla="*/ 295756 h 303257"/>
                <a:gd name="connsiteX14" fmla="*/ 90818 w 207492"/>
                <a:gd name="connsiteY14" fmla="*/ 296474 h 303257"/>
                <a:gd name="connsiteX15" fmla="*/ 93930 w 207492"/>
                <a:gd name="connsiteY15" fmla="*/ 299746 h 303257"/>
                <a:gd name="connsiteX16" fmla="*/ 94329 w 207492"/>
                <a:gd name="connsiteY16" fmla="*/ 299746 h 303257"/>
                <a:gd name="connsiteX17" fmla="*/ 97920 w 207492"/>
                <a:gd name="connsiteY17" fmla="*/ 301662 h 303257"/>
                <a:gd name="connsiteX18" fmla="*/ 98878 w 207492"/>
                <a:gd name="connsiteY18" fmla="*/ 301662 h 303257"/>
                <a:gd name="connsiteX19" fmla="*/ 99437 w 207492"/>
                <a:gd name="connsiteY19" fmla="*/ 301662 h 303257"/>
                <a:gd name="connsiteX20" fmla="*/ 103746 w 207492"/>
                <a:gd name="connsiteY20" fmla="*/ 303258 h 303257"/>
                <a:gd name="connsiteX21" fmla="*/ 103746 w 207492"/>
                <a:gd name="connsiteY21" fmla="*/ 303258 h 303257"/>
                <a:gd name="connsiteX22" fmla="*/ 107896 w 207492"/>
                <a:gd name="connsiteY22" fmla="*/ 302699 h 303257"/>
                <a:gd name="connsiteX23" fmla="*/ 108455 w 207492"/>
                <a:gd name="connsiteY23" fmla="*/ 302699 h 303257"/>
                <a:gd name="connsiteX24" fmla="*/ 109332 w 207492"/>
                <a:gd name="connsiteY24" fmla="*/ 302699 h 303257"/>
                <a:gd name="connsiteX25" fmla="*/ 113003 w 207492"/>
                <a:gd name="connsiteY25" fmla="*/ 300784 h 303257"/>
                <a:gd name="connsiteX26" fmla="*/ 113003 w 207492"/>
                <a:gd name="connsiteY26" fmla="*/ 300784 h 303257"/>
                <a:gd name="connsiteX27" fmla="*/ 116116 w 207492"/>
                <a:gd name="connsiteY27" fmla="*/ 297512 h 303257"/>
                <a:gd name="connsiteX28" fmla="*/ 116674 w 207492"/>
                <a:gd name="connsiteY28" fmla="*/ 296794 h 303257"/>
                <a:gd name="connsiteX29" fmla="*/ 118590 w 207492"/>
                <a:gd name="connsiteY29" fmla="*/ 292644 h 303257"/>
                <a:gd name="connsiteX30" fmla="*/ 118590 w 207492"/>
                <a:gd name="connsiteY30" fmla="*/ 292644 h 303257"/>
                <a:gd name="connsiteX31" fmla="*/ 190893 w 207492"/>
                <a:gd name="connsiteY31" fmla="*/ 182593 h 303257"/>
                <a:gd name="connsiteX32" fmla="*/ 196934 w 207492"/>
                <a:gd name="connsiteY32" fmla="*/ 160845 h 303257"/>
                <a:gd name="connsiteX33" fmla="*/ 195442 w 207492"/>
                <a:gd name="connsiteY33" fmla="*/ 158652 h 303257"/>
                <a:gd name="connsiteX34" fmla="*/ 168947 w 207492"/>
                <a:gd name="connsiteY34" fmla="*/ 95766 h 303257"/>
                <a:gd name="connsiteX35" fmla="*/ 191531 w 207492"/>
                <a:gd name="connsiteY35" fmla="*/ 95766 h 303257"/>
                <a:gd name="connsiteX36" fmla="*/ 207492 w 207492"/>
                <a:gd name="connsiteY36" fmla="*/ 79805 h 303257"/>
                <a:gd name="connsiteX37" fmla="*/ 161365 w 207492"/>
                <a:gd name="connsiteY37" fmla="*/ 163360 h 303257"/>
                <a:gd name="connsiteX38" fmla="*/ 119707 w 207492"/>
                <a:gd name="connsiteY38" fmla="*/ 211961 h 303257"/>
                <a:gd name="connsiteX39" fmla="*/ 119707 w 207492"/>
                <a:gd name="connsiteY39" fmla="*/ 183551 h 303257"/>
                <a:gd name="connsiteX40" fmla="*/ 103746 w 207492"/>
                <a:gd name="connsiteY40" fmla="*/ 167590 h 303257"/>
                <a:gd name="connsiteX41" fmla="*/ 87785 w 207492"/>
                <a:gd name="connsiteY41" fmla="*/ 183551 h 303257"/>
                <a:gd name="connsiteX42" fmla="*/ 87785 w 207492"/>
                <a:gd name="connsiteY42" fmla="*/ 211961 h 303257"/>
                <a:gd name="connsiteX43" fmla="*/ 46127 w 207492"/>
                <a:gd name="connsiteY43" fmla="*/ 163280 h 303257"/>
                <a:gd name="connsiteX44" fmla="*/ 70707 w 207492"/>
                <a:gd name="connsiteY44" fmla="*/ 95766 h 303257"/>
                <a:gd name="connsiteX45" fmla="*/ 136785 w 207492"/>
                <a:gd name="connsiteY45" fmla="*/ 95766 h 303257"/>
                <a:gd name="connsiteX46" fmla="*/ 161365 w 207492"/>
                <a:gd name="connsiteY46" fmla="*/ 163360 h 303257"/>
                <a:gd name="connsiteX47" fmla="*/ 175570 w 207492"/>
                <a:gd name="connsiteY47" fmla="*/ 63844 h 303257"/>
                <a:gd name="connsiteX48" fmla="*/ 31922 w 207492"/>
                <a:gd name="connsiteY48" fmla="*/ 63844 h 303257"/>
                <a:gd name="connsiteX49" fmla="*/ 31922 w 207492"/>
                <a:gd name="connsiteY49" fmla="*/ 31922 h 303257"/>
                <a:gd name="connsiteX50" fmla="*/ 175570 w 207492"/>
                <a:gd name="connsiteY50" fmla="*/ 31922 h 303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07492" h="303257">
                  <a:moveTo>
                    <a:pt x="207492" y="79805"/>
                  </a:moveTo>
                  <a:lnTo>
                    <a:pt x="207492" y="15961"/>
                  </a:lnTo>
                  <a:cubicBezTo>
                    <a:pt x="207492" y="7146"/>
                    <a:pt x="200346" y="0"/>
                    <a:pt x="191531" y="0"/>
                  </a:cubicBezTo>
                  <a:lnTo>
                    <a:pt x="15961" y="0"/>
                  </a:lnTo>
                  <a:cubicBezTo>
                    <a:pt x="7146" y="0"/>
                    <a:pt x="0" y="7146"/>
                    <a:pt x="0" y="15961"/>
                  </a:cubicBezTo>
                  <a:lnTo>
                    <a:pt x="0" y="79805"/>
                  </a:lnTo>
                  <a:cubicBezTo>
                    <a:pt x="0" y="88620"/>
                    <a:pt x="7146" y="95766"/>
                    <a:pt x="15961" y="95766"/>
                  </a:cubicBezTo>
                  <a:lnTo>
                    <a:pt x="38546" y="95766"/>
                  </a:lnTo>
                  <a:cubicBezTo>
                    <a:pt x="34271" y="118147"/>
                    <a:pt x="25026" y="139283"/>
                    <a:pt x="11492" y="157614"/>
                  </a:cubicBezTo>
                  <a:cubicBezTo>
                    <a:pt x="5943" y="164464"/>
                    <a:pt x="6998" y="174515"/>
                    <a:pt x="13848" y="180063"/>
                  </a:cubicBezTo>
                  <a:cubicBezTo>
                    <a:pt x="14536" y="180620"/>
                    <a:pt x="15270" y="181120"/>
                    <a:pt x="16041" y="181556"/>
                  </a:cubicBezTo>
                  <a:cubicBezTo>
                    <a:pt x="65360" y="209727"/>
                    <a:pt x="87865" y="290808"/>
                    <a:pt x="88344" y="291606"/>
                  </a:cubicBezTo>
                  <a:lnTo>
                    <a:pt x="88344" y="291606"/>
                  </a:lnTo>
                  <a:cubicBezTo>
                    <a:pt x="88780" y="293074"/>
                    <a:pt x="89425" y="294472"/>
                    <a:pt x="90259" y="295756"/>
                  </a:cubicBezTo>
                  <a:lnTo>
                    <a:pt x="90818" y="296474"/>
                  </a:lnTo>
                  <a:cubicBezTo>
                    <a:pt x="91695" y="297707"/>
                    <a:pt x="92743" y="298809"/>
                    <a:pt x="93930" y="299746"/>
                  </a:cubicBezTo>
                  <a:lnTo>
                    <a:pt x="94329" y="299746"/>
                  </a:lnTo>
                  <a:cubicBezTo>
                    <a:pt x="95439" y="300536"/>
                    <a:pt x="96647" y="301179"/>
                    <a:pt x="97920" y="301662"/>
                  </a:cubicBezTo>
                  <a:lnTo>
                    <a:pt x="98878" y="301662"/>
                  </a:lnTo>
                  <a:lnTo>
                    <a:pt x="99437" y="301662"/>
                  </a:lnTo>
                  <a:cubicBezTo>
                    <a:pt x="100789" y="302399"/>
                    <a:pt x="102240" y="302936"/>
                    <a:pt x="103746" y="303258"/>
                  </a:cubicBezTo>
                  <a:lnTo>
                    <a:pt x="103746" y="303258"/>
                  </a:lnTo>
                  <a:cubicBezTo>
                    <a:pt x="105148" y="303255"/>
                    <a:pt x="106543" y="303067"/>
                    <a:pt x="107896" y="302699"/>
                  </a:cubicBezTo>
                  <a:lnTo>
                    <a:pt x="108455" y="302699"/>
                  </a:lnTo>
                  <a:lnTo>
                    <a:pt x="109332" y="302699"/>
                  </a:lnTo>
                  <a:cubicBezTo>
                    <a:pt x="110634" y="302223"/>
                    <a:pt x="111868" y="301579"/>
                    <a:pt x="113003" y="300784"/>
                  </a:cubicBezTo>
                  <a:lnTo>
                    <a:pt x="113003" y="300784"/>
                  </a:lnTo>
                  <a:cubicBezTo>
                    <a:pt x="114191" y="299846"/>
                    <a:pt x="115239" y="298745"/>
                    <a:pt x="116116" y="297512"/>
                  </a:cubicBezTo>
                  <a:lnTo>
                    <a:pt x="116674" y="296794"/>
                  </a:lnTo>
                  <a:cubicBezTo>
                    <a:pt x="117508" y="295510"/>
                    <a:pt x="118154" y="294111"/>
                    <a:pt x="118590" y="292644"/>
                  </a:cubicBezTo>
                  <a:lnTo>
                    <a:pt x="118590" y="292644"/>
                  </a:lnTo>
                  <a:cubicBezTo>
                    <a:pt x="118590" y="291846"/>
                    <a:pt x="141574" y="210764"/>
                    <a:pt x="190893" y="182593"/>
                  </a:cubicBezTo>
                  <a:cubicBezTo>
                    <a:pt x="198567" y="178256"/>
                    <a:pt x="201271" y="168519"/>
                    <a:pt x="196934" y="160845"/>
                  </a:cubicBezTo>
                  <a:cubicBezTo>
                    <a:pt x="196498" y="160073"/>
                    <a:pt x="196000" y="159340"/>
                    <a:pt x="195442" y="158652"/>
                  </a:cubicBezTo>
                  <a:cubicBezTo>
                    <a:pt x="181894" y="140005"/>
                    <a:pt x="172828" y="118485"/>
                    <a:pt x="168947" y="95766"/>
                  </a:cubicBezTo>
                  <a:lnTo>
                    <a:pt x="191531" y="95766"/>
                  </a:lnTo>
                  <a:cubicBezTo>
                    <a:pt x="200346" y="95766"/>
                    <a:pt x="207492" y="88620"/>
                    <a:pt x="207492" y="79805"/>
                  </a:cubicBezTo>
                  <a:close/>
                  <a:moveTo>
                    <a:pt x="161365" y="163360"/>
                  </a:moveTo>
                  <a:cubicBezTo>
                    <a:pt x="144707" y="176962"/>
                    <a:pt x="130601" y="193419"/>
                    <a:pt x="119707" y="211961"/>
                  </a:cubicBezTo>
                  <a:lnTo>
                    <a:pt x="119707" y="183551"/>
                  </a:lnTo>
                  <a:cubicBezTo>
                    <a:pt x="119707" y="174736"/>
                    <a:pt x="112561" y="167590"/>
                    <a:pt x="103746" y="167590"/>
                  </a:cubicBezTo>
                  <a:cubicBezTo>
                    <a:pt x="94931" y="167590"/>
                    <a:pt x="87785" y="174736"/>
                    <a:pt x="87785" y="183551"/>
                  </a:cubicBezTo>
                  <a:lnTo>
                    <a:pt x="87785" y="211961"/>
                  </a:lnTo>
                  <a:cubicBezTo>
                    <a:pt x="76899" y="193390"/>
                    <a:pt x="62793" y="176905"/>
                    <a:pt x="46127" y="163280"/>
                  </a:cubicBezTo>
                  <a:cubicBezTo>
                    <a:pt x="58887" y="142711"/>
                    <a:pt x="67255" y="119725"/>
                    <a:pt x="70707" y="95766"/>
                  </a:cubicBezTo>
                  <a:lnTo>
                    <a:pt x="136785" y="95766"/>
                  </a:lnTo>
                  <a:cubicBezTo>
                    <a:pt x="140226" y="119752"/>
                    <a:pt x="148595" y="142767"/>
                    <a:pt x="161365" y="163360"/>
                  </a:cubicBezTo>
                  <a:close/>
                  <a:moveTo>
                    <a:pt x="175570" y="63844"/>
                  </a:moveTo>
                  <a:lnTo>
                    <a:pt x="31922" y="63844"/>
                  </a:lnTo>
                  <a:lnTo>
                    <a:pt x="31922" y="31922"/>
                  </a:lnTo>
                  <a:lnTo>
                    <a:pt x="175570" y="31922"/>
                  </a:lnTo>
                  <a:close/>
                </a:path>
              </a:pathLst>
            </a:custGeom>
            <a:grpFill/>
            <a:ln w="78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8696657" y="4411506"/>
            <a:ext cx="533400" cy="514364"/>
            <a:chOff x="5829300" y="3181350"/>
            <a:chExt cx="533400" cy="514364"/>
          </a:xfrm>
          <a:gradFill>
            <a:gsLst>
              <a:gs pos="0">
                <a:srgbClr val="172B4D"/>
              </a:gs>
              <a:gs pos="100000">
                <a:srgbClr val="2DCE89"/>
              </a:gs>
            </a:gsLst>
            <a:lin ang="7200000" scaled="0"/>
          </a:gradFill>
        </p:grpSpPr>
        <p:sp>
          <p:nvSpPr>
            <p:cNvPr id="58" name="Freeform: Shape 57"/>
            <p:cNvSpPr/>
            <p:nvPr/>
          </p:nvSpPr>
          <p:spPr>
            <a:xfrm>
              <a:off x="5829300" y="3181350"/>
              <a:ext cx="533400" cy="514364"/>
            </a:xfrm>
            <a:custGeom>
              <a:avLst/>
              <a:gdLst>
                <a:gd name="connsiteX0" fmla="*/ 476250 w 533400"/>
                <a:gd name="connsiteY0" fmla="*/ 85725 h 514364"/>
                <a:gd name="connsiteX1" fmla="*/ 447675 w 533400"/>
                <a:gd name="connsiteY1" fmla="*/ 85725 h 514364"/>
                <a:gd name="connsiteX2" fmla="*/ 447675 w 533400"/>
                <a:gd name="connsiteY2" fmla="*/ 57150 h 514364"/>
                <a:gd name="connsiteX3" fmla="*/ 390525 w 533400"/>
                <a:gd name="connsiteY3" fmla="*/ 0 h 514364"/>
                <a:gd name="connsiteX4" fmla="*/ 57150 w 533400"/>
                <a:gd name="connsiteY4" fmla="*/ 0 h 514364"/>
                <a:gd name="connsiteX5" fmla="*/ 0 w 533400"/>
                <a:gd name="connsiteY5" fmla="*/ 57150 h 514364"/>
                <a:gd name="connsiteX6" fmla="*/ 0 w 533400"/>
                <a:gd name="connsiteY6" fmla="*/ 285750 h 514364"/>
                <a:gd name="connsiteX7" fmla="*/ 57150 w 533400"/>
                <a:gd name="connsiteY7" fmla="*/ 342900 h 514364"/>
                <a:gd name="connsiteX8" fmla="*/ 85725 w 533400"/>
                <a:gd name="connsiteY8" fmla="*/ 342900 h 514364"/>
                <a:gd name="connsiteX9" fmla="*/ 85725 w 533400"/>
                <a:gd name="connsiteY9" fmla="*/ 409575 h 514364"/>
                <a:gd name="connsiteX10" fmla="*/ 86487 w 533400"/>
                <a:gd name="connsiteY10" fmla="*/ 414623 h 514364"/>
                <a:gd name="connsiteX11" fmla="*/ 86487 w 533400"/>
                <a:gd name="connsiteY11" fmla="*/ 415766 h 514364"/>
                <a:gd name="connsiteX12" fmla="*/ 88583 w 533400"/>
                <a:gd name="connsiteY12" fmla="*/ 420053 h 514364"/>
                <a:gd name="connsiteX13" fmla="*/ 88583 w 533400"/>
                <a:gd name="connsiteY13" fmla="*/ 420053 h 514364"/>
                <a:gd name="connsiteX14" fmla="*/ 91821 w 533400"/>
                <a:gd name="connsiteY14" fmla="*/ 423672 h 514364"/>
                <a:gd name="connsiteX15" fmla="*/ 92774 w 533400"/>
                <a:gd name="connsiteY15" fmla="*/ 424434 h 514364"/>
                <a:gd name="connsiteX16" fmla="*/ 97060 w 533400"/>
                <a:gd name="connsiteY16" fmla="*/ 427006 h 514364"/>
                <a:gd name="connsiteX17" fmla="*/ 97060 w 533400"/>
                <a:gd name="connsiteY17" fmla="*/ 427006 h 514364"/>
                <a:gd name="connsiteX18" fmla="*/ 98012 w 533400"/>
                <a:gd name="connsiteY18" fmla="*/ 427006 h 514364"/>
                <a:gd name="connsiteX19" fmla="*/ 100584 w 533400"/>
                <a:gd name="connsiteY19" fmla="*/ 427768 h 514364"/>
                <a:gd name="connsiteX20" fmla="*/ 104775 w 533400"/>
                <a:gd name="connsiteY20" fmla="*/ 428625 h 514364"/>
                <a:gd name="connsiteX21" fmla="*/ 334994 w 533400"/>
                <a:gd name="connsiteY21" fmla="*/ 428625 h 514364"/>
                <a:gd name="connsiteX22" fmla="*/ 415100 w 533400"/>
                <a:gd name="connsiteY22" fmla="*/ 508730 h 514364"/>
                <a:gd name="connsiteX23" fmla="*/ 442040 w 533400"/>
                <a:gd name="connsiteY23" fmla="*/ 508841 h 514364"/>
                <a:gd name="connsiteX24" fmla="*/ 447675 w 533400"/>
                <a:gd name="connsiteY24" fmla="*/ 495300 h 514364"/>
                <a:gd name="connsiteX25" fmla="*/ 447675 w 533400"/>
                <a:gd name="connsiteY25" fmla="*/ 428625 h 514364"/>
                <a:gd name="connsiteX26" fmla="*/ 476250 w 533400"/>
                <a:gd name="connsiteY26" fmla="*/ 428625 h 514364"/>
                <a:gd name="connsiteX27" fmla="*/ 533400 w 533400"/>
                <a:gd name="connsiteY27" fmla="*/ 371475 h 514364"/>
                <a:gd name="connsiteX28" fmla="*/ 533400 w 533400"/>
                <a:gd name="connsiteY28" fmla="*/ 142875 h 514364"/>
                <a:gd name="connsiteX29" fmla="*/ 476250 w 533400"/>
                <a:gd name="connsiteY29" fmla="*/ 85725 h 514364"/>
                <a:gd name="connsiteX30" fmla="*/ 57150 w 533400"/>
                <a:gd name="connsiteY30" fmla="*/ 304800 h 514364"/>
                <a:gd name="connsiteX31" fmla="*/ 38100 w 533400"/>
                <a:gd name="connsiteY31" fmla="*/ 285750 h 514364"/>
                <a:gd name="connsiteX32" fmla="*/ 38100 w 533400"/>
                <a:gd name="connsiteY32" fmla="*/ 57150 h 514364"/>
                <a:gd name="connsiteX33" fmla="*/ 57150 w 533400"/>
                <a:gd name="connsiteY33" fmla="*/ 38100 h 514364"/>
                <a:gd name="connsiteX34" fmla="*/ 390525 w 533400"/>
                <a:gd name="connsiteY34" fmla="*/ 38100 h 514364"/>
                <a:gd name="connsiteX35" fmla="*/ 409575 w 533400"/>
                <a:gd name="connsiteY35" fmla="*/ 57150 h 514364"/>
                <a:gd name="connsiteX36" fmla="*/ 409575 w 533400"/>
                <a:gd name="connsiteY36" fmla="*/ 285750 h 514364"/>
                <a:gd name="connsiteX37" fmla="*/ 390525 w 533400"/>
                <a:gd name="connsiteY37" fmla="*/ 304800 h 514364"/>
                <a:gd name="connsiteX38" fmla="*/ 190500 w 533400"/>
                <a:gd name="connsiteY38" fmla="*/ 304800 h 514364"/>
                <a:gd name="connsiteX39" fmla="*/ 177070 w 533400"/>
                <a:gd name="connsiteY39" fmla="*/ 310420 h 514364"/>
                <a:gd name="connsiteX40" fmla="*/ 123825 w 533400"/>
                <a:gd name="connsiteY40" fmla="*/ 363569 h 514364"/>
                <a:gd name="connsiteX41" fmla="*/ 123825 w 533400"/>
                <a:gd name="connsiteY41" fmla="*/ 323850 h 514364"/>
                <a:gd name="connsiteX42" fmla="*/ 104775 w 533400"/>
                <a:gd name="connsiteY42" fmla="*/ 304800 h 514364"/>
                <a:gd name="connsiteX43" fmla="*/ 495300 w 533400"/>
                <a:gd name="connsiteY43" fmla="*/ 371475 h 514364"/>
                <a:gd name="connsiteX44" fmla="*/ 476250 w 533400"/>
                <a:gd name="connsiteY44" fmla="*/ 390525 h 514364"/>
                <a:gd name="connsiteX45" fmla="*/ 428625 w 533400"/>
                <a:gd name="connsiteY45" fmla="*/ 390525 h 514364"/>
                <a:gd name="connsiteX46" fmla="*/ 409575 w 533400"/>
                <a:gd name="connsiteY46" fmla="*/ 409575 h 514364"/>
                <a:gd name="connsiteX47" fmla="*/ 409575 w 533400"/>
                <a:gd name="connsiteY47" fmla="*/ 449294 h 514364"/>
                <a:gd name="connsiteX48" fmla="*/ 356330 w 533400"/>
                <a:gd name="connsiteY48" fmla="*/ 396050 h 514364"/>
                <a:gd name="connsiteX49" fmla="*/ 342900 w 533400"/>
                <a:gd name="connsiteY49" fmla="*/ 390525 h 514364"/>
                <a:gd name="connsiteX50" fmla="*/ 150781 w 533400"/>
                <a:gd name="connsiteY50" fmla="*/ 390525 h 514364"/>
                <a:gd name="connsiteX51" fmla="*/ 198406 w 533400"/>
                <a:gd name="connsiteY51" fmla="*/ 342900 h 514364"/>
                <a:gd name="connsiteX52" fmla="*/ 390525 w 533400"/>
                <a:gd name="connsiteY52" fmla="*/ 342900 h 514364"/>
                <a:gd name="connsiteX53" fmla="*/ 447675 w 533400"/>
                <a:gd name="connsiteY53" fmla="*/ 285750 h 514364"/>
                <a:gd name="connsiteX54" fmla="*/ 447675 w 533400"/>
                <a:gd name="connsiteY54" fmla="*/ 123825 h 514364"/>
                <a:gd name="connsiteX55" fmla="*/ 476250 w 533400"/>
                <a:gd name="connsiteY55" fmla="*/ 123825 h 514364"/>
                <a:gd name="connsiteX56" fmla="*/ 495300 w 533400"/>
                <a:gd name="connsiteY56" fmla="*/ 142875 h 51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533400" h="514364">
                  <a:moveTo>
                    <a:pt x="476250" y="85725"/>
                  </a:moveTo>
                  <a:lnTo>
                    <a:pt x="447675" y="85725"/>
                  </a:lnTo>
                  <a:lnTo>
                    <a:pt x="447675" y="57150"/>
                  </a:lnTo>
                  <a:cubicBezTo>
                    <a:pt x="447675" y="25587"/>
                    <a:pt x="422088" y="0"/>
                    <a:pt x="390525" y="0"/>
                  </a:cubicBezTo>
                  <a:lnTo>
                    <a:pt x="57150" y="0"/>
                  </a:lnTo>
                  <a:cubicBezTo>
                    <a:pt x="25587" y="0"/>
                    <a:pt x="0" y="25587"/>
                    <a:pt x="0" y="57150"/>
                  </a:cubicBezTo>
                  <a:lnTo>
                    <a:pt x="0" y="285750"/>
                  </a:lnTo>
                  <a:cubicBezTo>
                    <a:pt x="0" y="317313"/>
                    <a:pt x="25587" y="342900"/>
                    <a:pt x="57150" y="342900"/>
                  </a:cubicBezTo>
                  <a:lnTo>
                    <a:pt x="85725" y="342900"/>
                  </a:lnTo>
                  <a:lnTo>
                    <a:pt x="85725" y="409575"/>
                  </a:lnTo>
                  <a:cubicBezTo>
                    <a:pt x="85752" y="411285"/>
                    <a:pt x="86008" y="412982"/>
                    <a:pt x="86487" y="414623"/>
                  </a:cubicBezTo>
                  <a:lnTo>
                    <a:pt x="86487" y="415766"/>
                  </a:lnTo>
                  <a:cubicBezTo>
                    <a:pt x="87003" y="417277"/>
                    <a:pt x="87707" y="418717"/>
                    <a:pt x="88583" y="420053"/>
                  </a:cubicBezTo>
                  <a:lnTo>
                    <a:pt x="88583" y="420053"/>
                  </a:lnTo>
                  <a:cubicBezTo>
                    <a:pt x="89504" y="421393"/>
                    <a:pt x="90591" y="422609"/>
                    <a:pt x="91821" y="423672"/>
                  </a:cubicBezTo>
                  <a:lnTo>
                    <a:pt x="92774" y="424434"/>
                  </a:lnTo>
                  <a:cubicBezTo>
                    <a:pt x="94083" y="425476"/>
                    <a:pt x="95524" y="426341"/>
                    <a:pt x="97060" y="427006"/>
                  </a:cubicBezTo>
                  <a:lnTo>
                    <a:pt x="97060" y="427006"/>
                  </a:lnTo>
                  <a:lnTo>
                    <a:pt x="98012" y="427006"/>
                  </a:lnTo>
                  <a:lnTo>
                    <a:pt x="100584" y="427768"/>
                  </a:lnTo>
                  <a:cubicBezTo>
                    <a:pt x="101944" y="428210"/>
                    <a:pt x="103350" y="428497"/>
                    <a:pt x="104775" y="428625"/>
                  </a:cubicBezTo>
                  <a:lnTo>
                    <a:pt x="334994" y="428625"/>
                  </a:lnTo>
                  <a:lnTo>
                    <a:pt x="415100" y="508730"/>
                  </a:lnTo>
                  <a:cubicBezTo>
                    <a:pt x="422508" y="516200"/>
                    <a:pt x="434571" y="516249"/>
                    <a:pt x="442040" y="508841"/>
                  </a:cubicBezTo>
                  <a:cubicBezTo>
                    <a:pt x="445650" y="505260"/>
                    <a:pt x="447679" y="500384"/>
                    <a:pt x="447675" y="495300"/>
                  </a:cubicBezTo>
                  <a:lnTo>
                    <a:pt x="447675" y="428625"/>
                  </a:lnTo>
                  <a:lnTo>
                    <a:pt x="476250" y="428625"/>
                  </a:lnTo>
                  <a:cubicBezTo>
                    <a:pt x="507813" y="428625"/>
                    <a:pt x="533400" y="403038"/>
                    <a:pt x="533400" y="371475"/>
                  </a:cubicBezTo>
                  <a:lnTo>
                    <a:pt x="533400" y="142875"/>
                  </a:lnTo>
                  <a:cubicBezTo>
                    <a:pt x="533400" y="111312"/>
                    <a:pt x="507813" y="85725"/>
                    <a:pt x="476250" y="85725"/>
                  </a:cubicBezTo>
                  <a:close/>
                  <a:moveTo>
                    <a:pt x="57150" y="304800"/>
                  </a:moveTo>
                  <a:cubicBezTo>
                    <a:pt x="46629" y="304800"/>
                    <a:pt x="38100" y="296271"/>
                    <a:pt x="38100" y="285750"/>
                  </a:cubicBezTo>
                  <a:lnTo>
                    <a:pt x="38100" y="57150"/>
                  </a:lnTo>
                  <a:cubicBezTo>
                    <a:pt x="38100" y="46629"/>
                    <a:pt x="46629" y="38100"/>
                    <a:pt x="57150" y="38100"/>
                  </a:cubicBezTo>
                  <a:lnTo>
                    <a:pt x="390525" y="38100"/>
                  </a:lnTo>
                  <a:cubicBezTo>
                    <a:pt x="401046" y="38100"/>
                    <a:pt x="409575" y="46629"/>
                    <a:pt x="409575" y="57150"/>
                  </a:cubicBezTo>
                  <a:lnTo>
                    <a:pt x="409575" y="285750"/>
                  </a:lnTo>
                  <a:cubicBezTo>
                    <a:pt x="409575" y="296271"/>
                    <a:pt x="401046" y="304800"/>
                    <a:pt x="390525" y="304800"/>
                  </a:cubicBezTo>
                  <a:lnTo>
                    <a:pt x="190500" y="304800"/>
                  </a:lnTo>
                  <a:cubicBezTo>
                    <a:pt x="185456" y="304821"/>
                    <a:pt x="180626" y="306842"/>
                    <a:pt x="177070" y="310420"/>
                  </a:cubicBezTo>
                  <a:lnTo>
                    <a:pt x="123825" y="363569"/>
                  </a:lnTo>
                  <a:lnTo>
                    <a:pt x="123825" y="323850"/>
                  </a:lnTo>
                  <a:cubicBezTo>
                    <a:pt x="123825" y="313329"/>
                    <a:pt x="115296" y="304800"/>
                    <a:pt x="104775" y="304800"/>
                  </a:cubicBezTo>
                  <a:close/>
                  <a:moveTo>
                    <a:pt x="495300" y="371475"/>
                  </a:moveTo>
                  <a:cubicBezTo>
                    <a:pt x="495300" y="381996"/>
                    <a:pt x="486771" y="390525"/>
                    <a:pt x="476250" y="390525"/>
                  </a:cubicBezTo>
                  <a:lnTo>
                    <a:pt x="428625" y="390525"/>
                  </a:lnTo>
                  <a:cubicBezTo>
                    <a:pt x="418104" y="390525"/>
                    <a:pt x="409575" y="399054"/>
                    <a:pt x="409575" y="409575"/>
                  </a:cubicBezTo>
                  <a:lnTo>
                    <a:pt x="409575" y="449294"/>
                  </a:lnTo>
                  <a:lnTo>
                    <a:pt x="356330" y="396050"/>
                  </a:lnTo>
                  <a:cubicBezTo>
                    <a:pt x="352758" y="392507"/>
                    <a:pt x="347930" y="390521"/>
                    <a:pt x="342900" y="390525"/>
                  </a:cubicBezTo>
                  <a:lnTo>
                    <a:pt x="150781" y="390525"/>
                  </a:lnTo>
                  <a:lnTo>
                    <a:pt x="198406" y="342900"/>
                  </a:lnTo>
                  <a:lnTo>
                    <a:pt x="390525" y="342900"/>
                  </a:lnTo>
                  <a:cubicBezTo>
                    <a:pt x="422088" y="342900"/>
                    <a:pt x="447675" y="317313"/>
                    <a:pt x="447675" y="285750"/>
                  </a:cubicBezTo>
                  <a:lnTo>
                    <a:pt x="447675" y="123825"/>
                  </a:lnTo>
                  <a:lnTo>
                    <a:pt x="476250" y="123825"/>
                  </a:lnTo>
                  <a:cubicBezTo>
                    <a:pt x="486771" y="123825"/>
                    <a:pt x="495300" y="132354"/>
                    <a:pt x="495300" y="142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9" name="Freeform: Shape 58"/>
            <p:cNvSpPr/>
            <p:nvPr/>
          </p:nvSpPr>
          <p:spPr>
            <a:xfrm>
              <a:off x="5905500" y="3333750"/>
              <a:ext cx="171450" cy="38100"/>
            </a:xfrm>
            <a:custGeom>
              <a:avLst/>
              <a:gdLst>
                <a:gd name="connsiteX0" fmla="*/ 19050 w 171450"/>
                <a:gd name="connsiteY0" fmla="*/ 38100 h 38100"/>
                <a:gd name="connsiteX1" fmla="*/ 152400 w 171450"/>
                <a:gd name="connsiteY1" fmla="*/ 38100 h 38100"/>
                <a:gd name="connsiteX2" fmla="*/ 171450 w 171450"/>
                <a:gd name="connsiteY2" fmla="*/ 19050 h 38100"/>
                <a:gd name="connsiteX3" fmla="*/ 152400 w 171450"/>
                <a:gd name="connsiteY3" fmla="*/ 0 h 38100"/>
                <a:gd name="connsiteX4" fmla="*/ 19050 w 171450"/>
                <a:gd name="connsiteY4" fmla="*/ 0 h 38100"/>
                <a:gd name="connsiteX5" fmla="*/ 0 w 171450"/>
                <a:gd name="connsiteY5" fmla="*/ 19050 h 38100"/>
                <a:gd name="connsiteX6" fmla="*/ 19050 w 171450"/>
                <a:gd name="connsiteY6" fmla="*/ 3810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450" h="38100">
                  <a:moveTo>
                    <a:pt x="19050" y="38100"/>
                  </a:moveTo>
                  <a:lnTo>
                    <a:pt x="152400" y="38100"/>
                  </a:lnTo>
                  <a:cubicBezTo>
                    <a:pt x="162921" y="38100"/>
                    <a:pt x="171450" y="29571"/>
                    <a:pt x="171450" y="19050"/>
                  </a:cubicBezTo>
                  <a:cubicBezTo>
                    <a:pt x="171450" y="8529"/>
                    <a:pt x="162921" y="0"/>
                    <a:pt x="152400" y="0"/>
                  </a:cubicBez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0" name="Freeform: Shape 59"/>
            <p:cNvSpPr/>
            <p:nvPr/>
          </p:nvSpPr>
          <p:spPr>
            <a:xfrm>
              <a:off x="5905500" y="3257550"/>
              <a:ext cx="114300" cy="38100"/>
            </a:xfrm>
            <a:custGeom>
              <a:avLst/>
              <a:gdLst>
                <a:gd name="connsiteX0" fmla="*/ 19050 w 114300"/>
                <a:gd name="connsiteY0" fmla="*/ 38100 h 38100"/>
                <a:gd name="connsiteX1" fmla="*/ 95250 w 114300"/>
                <a:gd name="connsiteY1" fmla="*/ 38100 h 38100"/>
                <a:gd name="connsiteX2" fmla="*/ 114300 w 114300"/>
                <a:gd name="connsiteY2" fmla="*/ 19050 h 38100"/>
                <a:gd name="connsiteX3" fmla="*/ 95250 w 114300"/>
                <a:gd name="connsiteY3" fmla="*/ 0 h 38100"/>
                <a:gd name="connsiteX4" fmla="*/ 19050 w 114300"/>
                <a:gd name="connsiteY4" fmla="*/ 0 h 38100"/>
                <a:gd name="connsiteX5" fmla="*/ 0 w 114300"/>
                <a:gd name="connsiteY5" fmla="*/ 19050 h 38100"/>
                <a:gd name="connsiteX6" fmla="*/ 19050 w 114300"/>
                <a:gd name="connsiteY6" fmla="*/ 3810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38100">
                  <a:moveTo>
                    <a:pt x="19050" y="38100"/>
                  </a:moveTo>
                  <a:lnTo>
                    <a:pt x="95250" y="38100"/>
                  </a:lnTo>
                  <a:cubicBezTo>
                    <a:pt x="105771" y="38100"/>
                    <a:pt x="114300" y="29571"/>
                    <a:pt x="114300" y="19050"/>
                  </a:cubicBezTo>
                  <a:cubicBezTo>
                    <a:pt x="114300" y="8529"/>
                    <a:pt x="105771" y="0"/>
                    <a:pt x="95250" y="0"/>
                  </a:cubicBez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1" name="Freeform: Shape 60"/>
            <p:cNvSpPr/>
            <p:nvPr/>
          </p:nvSpPr>
          <p:spPr>
            <a:xfrm>
              <a:off x="5905500" y="3409950"/>
              <a:ext cx="142875" cy="38100"/>
            </a:xfrm>
            <a:custGeom>
              <a:avLst/>
              <a:gdLst>
                <a:gd name="connsiteX0" fmla="*/ 142875 w 142875"/>
                <a:gd name="connsiteY0" fmla="*/ 19050 h 38100"/>
                <a:gd name="connsiteX1" fmla="*/ 123825 w 142875"/>
                <a:gd name="connsiteY1" fmla="*/ 0 h 38100"/>
                <a:gd name="connsiteX2" fmla="*/ 19050 w 142875"/>
                <a:gd name="connsiteY2" fmla="*/ 0 h 38100"/>
                <a:gd name="connsiteX3" fmla="*/ 0 w 142875"/>
                <a:gd name="connsiteY3" fmla="*/ 19050 h 38100"/>
                <a:gd name="connsiteX4" fmla="*/ 19050 w 142875"/>
                <a:gd name="connsiteY4" fmla="*/ 38100 h 38100"/>
                <a:gd name="connsiteX5" fmla="*/ 123825 w 142875"/>
                <a:gd name="connsiteY5" fmla="*/ 38100 h 38100"/>
                <a:gd name="connsiteX6" fmla="*/ 142875 w 142875"/>
                <a:gd name="connsiteY6" fmla="*/ 190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875" h="38100">
                  <a:moveTo>
                    <a:pt x="142875" y="19050"/>
                  </a:moveTo>
                  <a:cubicBezTo>
                    <a:pt x="142875" y="8529"/>
                    <a:pt x="134346" y="0"/>
                    <a:pt x="123825" y="0"/>
                  </a:cubicBezTo>
                  <a:lnTo>
                    <a:pt x="19050" y="0"/>
                  </a:lnTo>
                  <a:cubicBezTo>
                    <a:pt x="8529" y="0"/>
                    <a:pt x="0" y="8529"/>
                    <a:pt x="0" y="19050"/>
                  </a:cubicBezTo>
                  <a:cubicBezTo>
                    <a:pt x="0" y="29571"/>
                    <a:pt x="8529" y="38100"/>
                    <a:pt x="19050" y="38100"/>
                  </a:cubicBezTo>
                  <a:lnTo>
                    <a:pt x="123825" y="38100"/>
                  </a:lnTo>
                  <a:cubicBezTo>
                    <a:pt x="134346" y="38100"/>
                    <a:pt x="142875" y="29571"/>
                    <a:pt x="142875" y="190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2" name="Freeform: Shape 61"/>
            <p:cNvSpPr/>
            <p:nvPr/>
          </p:nvSpPr>
          <p:spPr>
            <a:xfrm>
              <a:off x="6115048" y="3333765"/>
              <a:ext cx="38101" cy="38085"/>
            </a:xfrm>
            <a:custGeom>
              <a:avLst/>
              <a:gdLst>
                <a:gd name="connsiteX0" fmla="*/ 8479 w 38101"/>
                <a:gd name="connsiteY0" fmla="*/ 34846 h 38085"/>
                <a:gd name="connsiteX1" fmla="*/ 11717 w 38101"/>
                <a:gd name="connsiteY1" fmla="*/ 36656 h 38085"/>
                <a:gd name="connsiteX2" fmla="*/ 15337 w 38101"/>
                <a:gd name="connsiteY2" fmla="*/ 37704 h 38085"/>
                <a:gd name="connsiteX3" fmla="*/ 22766 w 38101"/>
                <a:gd name="connsiteY3" fmla="*/ 37704 h 38085"/>
                <a:gd name="connsiteX4" fmla="*/ 26386 w 38101"/>
                <a:gd name="connsiteY4" fmla="*/ 36656 h 38085"/>
                <a:gd name="connsiteX5" fmla="*/ 29624 w 38101"/>
                <a:gd name="connsiteY5" fmla="*/ 34846 h 38085"/>
                <a:gd name="connsiteX6" fmla="*/ 32482 w 38101"/>
                <a:gd name="connsiteY6" fmla="*/ 32465 h 38085"/>
                <a:gd name="connsiteX7" fmla="*/ 38101 w 38101"/>
                <a:gd name="connsiteY7" fmla="*/ 19035 h 38085"/>
                <a:gd name="connsiteX8" fmla="*/ 36673 w 38101"/>
                <a:gd name="connsiteY8" fmla="*/ 11701 h 38085"/>
                <a:gd name="connsiteX9" fmla="*/ 34863 w 38101"/>
                <a:gd name="connsiteY9" fmla="*/ 8462 h 38085"/>
                <a:gd name="connsiteX10" fmla="*/ 29624 w 38101"/>
                <a:gd name="connsiteY10" fmla="*/ 3223 h 38085"/>
                <a:gd name="connsiteX11" fmla="*/ 26386 w 38101"/>
                <a:gd name="connsiteY11" fmla="*/ 1414 h 38085"/>
                <a:gd name="connsiteX12" fmla="*/ 22766 w 38101"/>
                <a:gd name="connsiteY12" fmla="*/ 366 h 38085"/>
                <a:gd name="connsiteX13" fmla="*/ 15337 w 38101"/>
                <a:gd name="connsiteY13" fmla="*/ 366 h 38085"/>
                <a:gd name="connsiteX14" fmla="*/ 11717 w 38101"/>
                <a:gd name="connsiteY14" fmla="*/ 1414 h 38085"/>
                <a:gd name="connsiteX15" fmla="*/ 8479 w 38101"/>
                <a:gd name="connsiteY15" fmla="*/ 3223 h 38085"/>
                <a:gd name="connsiteX16" fmla="*/ 5621 w 38101"/>
                <a:gd name="connsiteY16" fmla="*/ 5605 h 38085"/>
                <a:gd name="connsiteX17" fmla="*/ 3240 w 38101"/>
                <a:gd name="connsiteY17" fmla="*/ 8462 h 38085"/>
                <a:gd name="connsiteX18" fmla="*/ 1430 w 38101"/>
                <a:gd name="connsiteY18" fmla="*/ 11701 h 38085"/>
                <a:gd name="connsiteX19" fmla="*/ 382 w 38101"/>
                <a:gd name="connsiteY19" fmla="*/ 15320 h 38085"/>
                <a:gd name="connsiteX20" fmla="*/ 1 w 38101"/>
                <a:gd name="connsiteY20" fmla="*/ 19035 h 38085"/>
                <a:gd name="connsiteX21" fmla="*/ 5621 w 38101"/>
                <a:gd name="connsiteY21" fmla="*/ 32465 h 38085"/>
                <a:gd name="connsiteX22" fmla="*/ 8479 w 38101"/>
                <a:gd name="connsiteY22" fmla="*/ 34846 h 3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8101" h="38085">
                  <a:moveTo>
                    <a:pt x="8479" y="34846"/>
                  </a:moveTo>
                  <a:cubicBezTo>
                    <a:pt x="9482" y="35577"/>
                    <a:pt x="10569" y="36185"/>
                    <a:pt x="11717" y="36656"/>
                  </a:cubicBezTo>
                  <a:cubicBezTo>
                    <a:pt x="12881" y="37137"/>
                    <a:pt x="14095" y="37489"/>
                    <a:pt x="15337" y="37704"/>
                  </a:cubicBezTo>
                  <a:cubicBezTo>
                    <a:pt x="17787" y="38212"/>
                    <a:pt x="20315" y="38212"/>
                    <a:pt x="22766" y="37704"/>
                  </a:cubicBezTo>
                  <a:cubicBezTo>
                    <a:pt x="24010" y="37501"/>
                    <a:pt x="25225" y="37149"/>
                    <a:pt x="26386" y="36656"/>
                  </a:cubicBezTo>
                  <a:cubicBezTo>
                    <a:pt x="27534" y="36186"/>
                    <a:pt x="28622" y="35579"/>
                    <a:pt x="29624" y="34846"/>
                  </a:cubicBezTo>
                  <a:cubicBezTo>
                    <a:pt x="30681" y="34187"/>
                    <a:pt x="31642" y="33386"/>
                    <a:pt x="32482" y="32465"/>
                  </a:cubicBezTo>
                  <a:cubicBezTo>
                    <a:pt x="36059" y="28908"/>
                    <a:pt x="38080" y="24079"/>
                    <a:pt x="38101" y="19035"/>
                  </a:cubicBezTo>
                  <a:cubicBezTo>
                    <a:pt x="38071" y="16524"/>
                    <a:pt x="37586" y="14039"/>
                    <a:pt x="36673" y="11701"/>
                  </a:cubicBezTo>
                  <a:cubicBezTo>
                    <a:pt x="36161" y="10572"/>
                    <a:pt x="35555" y="9489"/>
                    <a:pt x="34863" y="8462"/>
                  </a:cubicBezTo>
                  <a:cubicBezTo>
                    <a:pt x="33449" y="6412"/>
                    <a:pt x="31674" y="4637"/>
                    <a:pt x="29624" y="3223"/>
                  </a:cubicBezTo>
                  <a:cubicBezTo>
                    <a:pt x="28599" y="2527"/>
                    <a:pt x="27516" y="1921"/>
                    <a:pt x="26386" y="1414"/>
                  </a:cubicBezTo>
                  <a:cubicBezTo>
                    <a:pt x="25225" y="920"/>
                    <a:pt x="24010" y="569"/>
                    <a:pt x="22766" y="366"/>
                  </a:cubicBezTo>
                  <a:cubicBezTo>
                    <a:pt x="20313" y="-122"/>
                    <a:pt x="17789" y="-122"/>
                    <a:pt x="15337" y="366"/>
                  </a:cubicBezTo>
                  <a:cubicBezTo>
                    <a:pt x="14095" y="581"/>
                    <a:pt x="12881" y="933"/>
                    <a:pt x="11717" y="1414"/>
                  </a:cubicBezTo>
                  <a:cubicBezTo>
                    <a:pt x="10588" y="1923"/>
                    <a:pt x="9504" y="2529"/>
                    <a:pt x="8479" y="3223"/>
                  </a:cubicBezTo>
                  <a:cubicBezTo>
                    <a:pt x="7421" y="3882"/>
                    <a:pt x="6460" y="4683"/>
                    <a:pt x="5621" y="5605"/>
                  </a:cubicBezTo>
                  <a:cubicBezTo>
                    <a:pt x="4701" y="6445"/>
                    <a:pt x="3900" y="7406"/>
                    <a:pt x="3240" y="8462"/>
                  </a:cubicBezTo>
                  <a:cubicBezTo>
                    <a:pt x="2547" y="9489"/>
                    <a:pt x="1942" y="10573"/>
                    <a:pt x="1430" y="11701"/>
                  </a:cubicBezTo>
                  <a:cubicBezTo>
                    <a:pt x="936" y="12861"/>
                    <a:pt x="584" y="14076"/>
                    <a:pt x="382" y="15320"/>
                  </a:cubicBezTo>
                  <a:cubicBezTo>
                    <a:pt x="114" y="16539"/>
                    <a:pt x="-15" y="17786"/>
                    <a:pt x="1" y="19035"/>
                  </a:cubicBezTo>
                  <a:cubicBezTo>
                    <a:pt x="22" y="24079"/>
                    <a:pt x="2044" y="28908"/>
                    <a:pt x="5621" y="32465"/>
                  </a:cubicBezTo>
                  <a:cubicBezTo>
                    <a:pt x="6460" y="33386"/>
                    <a:pt x="7421" y="34187"/>
                    <a:pt x="8479" y="348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9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5" name="Rectangle 4"/>
          <p:cNvSpPr/>
          <p:nvPr/>
        </p:nvSpPr>
        <p:spPr>
          <a:xfrm>
            <a:off x="0" y="0"/>
            <a:ext cx="3187700" cy="5602515"/>
          </a:xfrm>
          <a:prstGeom prst="rect">
            <a:avLst/>
          </a:prstGeom>
          <a:gradFill>
            <a:gsLst>
              <a:gs pos="50000">
                <a:srgbClr val="227D6B"/>
              </a:gs>
              <a:gs pos="0">
                <a:srgbClr val="172B4D"/>
              </a:gs>
              <a:gs pos="100000">
                <a:srgbClr val="2DCE89">
                  <a:alpha val="66000"/>
                </a:srgb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Rectangle 5"/>
          <p:cNvSpPr/>
          <p:nvPr/>
        </p:nvSpPr>
        <p:spPr>
          <a:xfrm>
            <a:off x="952500" y="1524000"/>
            <a:ext cx="10287000" cy="5334000"/>
          </a:xfrm>
          <a:prstGeom prst="rect">
            <a:avLst/>
          </a:prstGeom>
          <a:solidFill>
            <a:srgbClr val="F6F9FC"/>
          </a:solidFill>
          <a:ln>
            <a:noFill/>
          </a:ln>
          <a:effectLst>
            <a:outerShdw blurRad="406400" dist="2667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TextBox 8"/>
          <p:cNvSpPr txBox="1"/>
          <p:nvPr/>
        </p:nvSpPr>
        <p:spPr>
          <a:xfrm>
            <a:off x="2656115" y="4000289"/>
            <a:ext cx="68797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i="1" dirty="0">
                <a:solidFill>
                  <a:srgbClr val="172B4D"/>
                </a:solidFill>
                <a:latin typeface="Poppins" panose="02000000000000000000" pitchFamily="2" charset="0"/>
                <a:cs typeface="Poppins" panose="02000000000000000000" pitchFamily="2" charset="0"/>
              </a:rPr>
              <a:t>Content Marketing is a commitment, not a campaign.</a:t>
            </a:r>
            <a:endParaRPr lang="en-ID" sz="2800" b="1" i="1" dirty="0">
              <a:solidFill>
                <a:srgbClr val="172B4D"/>
              </a:solidFill>
              <a:latin typeface="Poppins" panose="02000000000000000000" pitchFamily="2" charset="0"/>
              <a:cs typeface="Poppins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105987" y="2278037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err="1">
                <a:gradFill>
                  <a:gsLst>
                    <a:gs pos="50000">
                      <a:srgbClr val="227D6B"/>
                    </a:gs>
                    <a:gs pos="0">
                      <a:srgbClr val="172B4D"/>
                    </a:gs>
                    <a:gs pos="100000">
                      <a:srgbClr val="2DCE89">
                        <a:alpha val="66000"/>
                      </a:srgbClr>
                    </a:gs>
                  </a:gsLst>
                  <a:lin ang="3600000" scaled="0"/>
                </a:gra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rPr>
              <a:t>我们的愿景</a:t>
            </a:r>
            <a:endParaRPr lang="en-ID" sz="2800" b="1" dirty="0">
              <a:gradFill>
                <a:gsLst>
                  <a:gs pos="50000">
                    <a:srgbClr val="227D6B"/>
                  </a:gs>
                  <a:gs pos="0">
                    <a:srgbClr val="172B4D"/>
                  </a:gs>
                  <a:gs pos="100000">
                    <a:srgbClr val="2DCE89">
                      <a:alpha val="66000"/>
                    </a:srgbClr>
                  </a:gs>
                </a:gsLst>
                <a:lin ang="3600000" scaled="0"/>
              </a:gradFill>
              <a:latin typeface="Poppins" panose="02000000000000000000" pitchFamily="2" charset="0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975530" y="2813576"/>
            <a:ext cx="2240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>
                <a:solidFill>
                  <a:srgbClr val="172B4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Strategy &amp; Business Plan</a:t>
            </a:r>
            <a:endParaRPr lang="en-ID" sz="1400">
              <a:solidFill>
                <a:srgbClr val="172B4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4333875" y="5334000"/>
            <a:ext cx="3524250" cy="0"/>
          </a:xfrm>
          <a:prstGeom prst="line">
            <a:avLst/>
          </a:prstGeom>
          <a:ln>
            <a:solidFill>
              <a:srgbClr val="172B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319016" y="3939768"/>
            <a:ext cx="344933" cy="242887"/>
          </a:xfrm>
          <a:custGeom>
            <a:avLst/>
            <a:gdLst/>
            <a:ahLst/>
            <a:cxnLst/>
            <a:rect l="l" t="t" r="r" b="b"/>
            <a:pathLst>
              <a:path w="344933" h="242887">
                <a:moveTo>
                  <a:pt x="334957" y="0"/>
                </a:moveTo>
                <a:lnTo>
                  <a:pt x="344933" y="52982"/>
                </a:lnTo>
                <a:cubicBezTo>
                  <a:pt x="318469" y="63698"/>
                  <a:pt x="299068" y="74364"/>
                  <a:pt x="286729" y="84981"/>
                </a:cubicBezTo>
                <a:cubicBezTo>
                  <a:pt x="274391" y="95597"/>
                  <a:pt x="265263" y="108148"/>
                  <a:pt x="259347" y="122634"/>
                </a:cubicBezTo>
                <a:lnTo>
                  <a:pt x="321260" y="122634"/>
                </a:lnTo>
                <a:lnTo>
                  <a:pt x="280392" y="242887"/>
                </a:lnTo>
                <a:lnTo>
                  <a:pt x="150912" y="242887"/>
                </a:lnTo>
                <a:lnTo>
                  <a:pt x="184803" y="143172"/>
                </a:lnTo>
                <a:cubicBezTo>
                  <a:pt x="197277" y="106461"/>
                  <a:pt x="214762" y="77490"/>
                  <a:pt x="237258" y="56257"/>
                </a:cubicBezTo>
                <a:cubicBezTo>
                  <a:pt x="259754" y="35024"/>
                  <a:pt x="292320" y="16272"/>
                  <a:pt x="334957" y="0"/>
                </a:cubicBezTo>
                <a:close/>
                <a:moveTo>
                  <a:pt x="184045" y="0"/>
                </a:moveTo>
                <a:lnTo>
                  <a:pt x="194021" y="52982"/>
                </a:lnTo>
                <a:cubicBezTo>
                  <a:pt x="167558" y="63698"/>
                  <a:pt x="148156" y="74364"/>
                  <a:pt x="135818" y="84981"/>
                </a:cubicBezTo>
                <a:cubicBezTo>
                  <a:pt x="123479" y="95597"/>
                  <a:pt x="114351" y="108148"/>
                  <a:pt x="108436" y="122634"/>
                </a:cubicBezTo>
                <a:lnTo>
                  <a:pt x="170348" y="122634"/>
                </a:lnTo>
                <a:lnTo>
                  <a:pt x="129481" y="242887"/>
                </a:lnTo>
                <a:lnTo>
                  <a:pt x="0" y="242887"/>
                </a:lnTo>
                <a:lnTo>
                  <a:pt x="33891" y="143172"/>
                </a:lnTo>
                <a:cubicBezTo>
                  <a:pt x="46365" y="106461"/>
                  <a:pt x="63850" y="77490"/>
                  <a:pt x="86346" y="56257"/>
                </a:cubicBezTo>
                <a:cubicBezTo>
                  <a:pt x="108842" y="35024"/>
                  <a:pt x="141409" y="16272"/>
                  <a:pt x="184045" y="0"/>
                </a:cubicBezTo>
                <a:close/>
              </a:path>
            </a:pathLst>
          </a:custGeom>
          <a:solidFill>
            <a:srgbClr val="172B4D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ctr"/>
            <a:endParaRPr lang="en-ID" sz="4800" i="1">
              <a:solidFill>
                <a:srgbClr val="172B4D"/>
              </a:solidFill>
              <a:latin typeface="Arial Black" panose="020B0A04020102020204" pitchFamily="34" charset="0"/>
              <a:cs typeface="Angsana New" panose="020B0502040204020203" pitchFamily="18" charset="-34"/>
            </a:endParaRPr>
          </a:p>
        </p:txBody>
      </p:sp>
      <p:sp>
        <p:nvSpPr>
          <p:cNvPr id="22" name="TextBox 21"/>
          <p:cNvSpPr txBox="1"/>
          <p:nvPr/>
        </p:nvSpPr>
        <p:spPr>
          <a:xfrm rot="10800000">
            <a:off x="9190952" y="4779867"/>
            <a:ext cx="344933" cy="242887"/>
          </a:xfrm>
          <a:custGeom>
            <a:avLst/>
            <a:gdLst/>
            <a:ahLst/>
            <a:cxnLst/>
            <a:rect l="l" t="t" r="r" b="b"/>
            <a:pathLst>
              <a:path w="344933" h="242887">
                <a:moveTo>
                  <a:pt x="334957" y="0"/>
                </a:moveTo>
                <a:lnTo>
                  <a:pt x="344933" y="52982"/>
                </a:lnTo>
                <a:cubicBezTo>
                  <a:pt x="318469" y="63698"/>
                  <a:pt x="299068" y="74364"/>
                  <a:pt x="286729" y="84981"/>
                </a:cubicBezTo>
                <a:cubicBezTo>
                  <a:pt x="274391" y="95597"/>
                  <a:pt x="265263" y="108148"/>
                  <a:pt x="259347" y="122634"/>
                </a:cubicBezTo>
                <a:lnTo>
                  <a:pt x="321260" y="122634"/>
                </a:lnTo>
                <a:lnTo>
                  <a:pt x="280392" y="242887"/>
                </a:lnTo>
                <a:lnTo>
                  <a:pt x="150912" y="242887"/>
                </a:lnTo>
                <a:lnTo>
                  <a:pt x="184803" y="143172"/>
                </a:lnTo>
                <a:cubicBezTo>
                  <a:pt x="197277" y="106461"/>
                  <a:pt x="214762" y="77490"/>
                  <a:pt x="237258" y="56257"/>
                </a:cubicBezTo>
                <a:cubicBezTo>
                  <a:pt x="259754" y="35024"/>
                  <a:pt x="292320" y="16272"/>
                  <a:pt x="334957" y="0"/>
                </a:cubicBezTo>
                <a:close/>
                <a:moveTo>
                  <a:pt x="184045" y="0"/>
                </a:moveTo>
                <a:lnTo>
                  <a:pt x="194021" y="52982"/>
                </a:lnTo>
                <a:cubicBezTo>
                  <a:pt x="167558" y="63698"/>
                  <a:pt x="148156" y="74364"/>
                  <a:pt x="135818" y="84981"/>
                </a:cubicBezTo>
                <a:cubicBezTo>
                  <a:pt x="123479" y="95597"/>
                  <a:pt x="114351" y="108148"/>
                  <a:pt x="108436" y="122634"/>
                </a:cubicBezTo>
                <a:lnTo>
                  <a:pt x="170348" y="122634"/>
                </a:lnTo>
                <a:lnTo>
                  <a:pt x="129481" y="242887"/>
                </a:lnTo>
                <a:lnTo>
                  <a:pt x="0" y="242887"/>
                </a:lnTo>
                <a:lnTo>
                  <a:pt x="33891" y="143172"/>
                </a:lnTo>
                <a:cubicBezTo>
                  <a:pt x="46365" y="106461"/>
                  <a:pt x="63850" y="77490"/>
                  <a:pt x="86346" y="56257"/>
                </a:cubicBezTo>
                <a:cubicBezTo>
                  <a:pt x="108842" y="35024"/>
                  <a:pt x="141409" y="16272"/>
                  <a:pt x="184045" y="0"/>
                </a:cubicBezTo>
                <a:close/>
              </a:path>
            </a:pathLst>
          </a:custGeom>
          <a:solidFill>
            <a:srgbClr val="172B4D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ctr"/>
            <a:endParaRPr lang="en-ID" sz="4800" i="1">
              <a:solidFill>
                <a:srgbClr val="172B4D"/>
              </a:solidFill>
              <a:latin typeface="Arial Black" panose="020B0A04020102020204" pitchFamily="34" charset="0"/>
              <a:cs typeface="Angsana New" panose="020B0502040204020203" pitchFamily="18" charset="-3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777835" y="818118"/>
            <a:ext cx="9920645" cy="4922719"/>
            <a:chOff x="793075" y="780812"/>
            <a:chExt cx="13067110" cy="6484025"/>
          </a:xfrm>
        </p:grpSpPr>
        <p:sp>
          <p:nvSpPr>
            <p:cNvPr id="3" name="Text 0"/>
            <p:cNvSpPr/>
            <p:nvPr/>
          </p:nvSpPr>
          <p:spPr>
            <a:xfrm>
              <a:off x="793075" y="780812"/>
              <a:ext cx="6019443" cy="752475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5900"/>
                </a:lnSpc>
                <a:buNone/>
              </a:pPr>
              <a:r>
                <a:rPr lang="en-US" sz="3600" b="1" dirty="0">
                  <a:solidFill>
                    <a:srgbClr val="3B4540"/>
                  </a:solidFill>
                  <a:latin typeface="Fraunces Extra Bold" pitchFamily="34" charset="0"/>
                  <a:ea typeface="Fraunces Extra Bold" pitchFamily="34" charset="-122"/>
                  <a:cs typeface="Fraunces Extra Bold" pitchFamily="34" charset="-120"/>
                </a:rPr>
                <a:t>核心团队</a:t>
              </a:r>
              <a:endParaRPr lang="en-US" sz="3600" dirty="0"/>
            </a:p>
          </p:txBody>
        </p:sp>
        <p:pic>
          <p:nvPicPr>
            <p:cNvPr id="4" name="Image 0" descr="preencoded.png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93075" y="2070021"/>
              <a:ext cx="2820472" cy="2407801"/>
            </a:xfrm>
            <a:prstGeom prst="rect">
              <a:avLst/>
            </a:prstGeom>
          </p:spPr>
        </p:pic>
        <p:sp>
          <p:nvSpPr>
            <p:cNvPr id="5" name="Text 1"/>
            <p:cNvSpPr/>
            <p:nvPr/>
          </p:nvSpPr>
          <p:spPr>
            <a:xfrm>
              <a:off x="793075" y="4707850"/>
              <a:ext cx="2820472" cy="376238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950"/>
                </a:lnSpc>
                <a:buNone/>
              </a:pPr>
              <a:r>
                <a:rPr lang="en-US" sz="1600" b="1" dirty="0">
                  <a:solidFill>
                    <a:srgbClr val="3B4540"/>
                  </a:solidFill>
                  <a:latin typeface="Fraunces Extra Bold" pitchFamily="34" charset="0"/>
                  <a:ea typeface="Fraunces Extra Bold" pitchFamily="34" charset="-122"/>
                  <a:cs typeface="Fraunces Extra Bold" pitchFamily="34" charset="-120"/>
                </a:rPr>
                <a:t>赵锐</a:t>
              </a:r>
              <a:endParaRPr lang="en-US" sz="1600" dirty="0"/>
            </a:p>
          </p:txBody>
        </p:sp>
        <p:sp>
          <p:nvSpPr>
            <p:cNvPr id="6" name="Text 2"/>
            <p:cNvSpPr/>
            <p:nvPr/>
          </p:nvSpPr>
          <p:spPr>
            <a:xfrm>
              <a:off x="793075" y="5288518"/>
              <a:ext cx="2820472" cy="356116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1400" dirty="0">
                  <a:solidFill>
                    <a:srgbClr val="405449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前京东运营总监</a:t>
              </a:r>
              <a:endParaRPr lang="en-US" sz="1400" dirty="0"/>
            </a:p>
          </p:txBody>
        </p:sp>
        <p:sp>
          <p:nvSpPr>
            <p:cNvPr id="7" name="Text 3"/>
            <p:cNvSpPr/>
            <p:nvPr/>
          </p:nvSpPr>
          <p:spPr>
            <a:xfrm>
              <a:off x="793075" y="5828586"/>
              <a:ext cx="2820472" cy="356116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1400" dirty="0">
                  <a:solidFill>
                    <a:srgbClr val="405449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国家注册营养师</a:t>
              </a:r>
              <a:endParaRPr lang="en-US" sz="1400" dirty="0"/>
            </a:p>
          </p:txBody>
        </p:sp>
        <p:sp>
          <p:nvSpPr>
            <p:cNvPr id="8" name="Text 4"/>
            <p:cNvSpPr/>
            <p:nvPr/>
          </p:nvSpPr>
          <p:spPr>
            <a:xfrm>
              <a:off x="793075" y="6368653"/>
              <a:ext cx="2820472" cy="356116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1400" dirty="0">
                  <a:solidFill>
                    <a:srgbClr val="405449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小红书头部营养师博主</a:t>
              </a:r>
              <a:endParaRPr lang="en-US" sz="1400" dirty="0"/>
            </a:p>
          </p:txBody>
        </p:sp>
        <p:sp>
          <p:nvSpPr>
            <p:cNvPr id="9" name="Text 5"/>
            <p:cNvSpPr/>
            <p:nvPr/>
          </p:nvSpPr>
          <p:spPr>
            <a:xfrm>
              <a:off x="793075" y="6908721"/>
              <a:ext cx="2820472" cy="356116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1400" dirty="0">
                  <a:solidFill>
                    <a:srgbClr val="405449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西北大学-制药工程毕业</a:t>
              </a:r>
              <a:endParaRPr lang="en-US" sz="1400" dirty="0"/>
            </a:p>
          </p:txBody>
        </p:sp>
        <p:pic>
          <p:nvPicPr>
            <p:cNvPr id="10" name="Image 1" descr="preencoded.png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208621" y="2070021"/>
              <a:ext cx="2820472" cy="2407801"/>
            </a:xfrm>
            <a:prstGeom prst="rect">
              <a:avLst/>
            </a:prstGeom>
          </p:spPr>
        </p:pic>
        <p:sp>
          <p:nvSpPr>
            <p:cNvPr id="11" name="Text 6"/>
            <p:cNvSpPr/>
            <p:nvPr/>
          </p:nvSpPr>
          <p:spPr>
            <a:xfrm>
              <a:off x="4208621" y="4707850"/>
              <a:ext cx="2820472" cy="376238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950"/>
                </a:lnSpc>
                <a:buNone/>
              </a:pPr>
              <a:r>
                <a:rPr lang="en-US" sz="1600" b="1" dirty="0">
                  <a:solidFill>
                    <a:srgbClr val="3B4540"/>
                  </a:solidFill>
                  <a:latin typeface="Fraunces Extra Bold" pitchFamily="34" charset="0"/>
                  <a:ea typeface="Fraunces Extra Bold" pitchFamily="34" charset="-122"/>
                  <a:cs typeface="Fraunces Extra Bold" pitchFamily="34" charset="-120"/>
                </a:rPr>
                <a:t>李晨阳</a:t>
              </a:r>
              <a:endParaRPr lang="en-US" sz="1600" dirty="0"/>
            </a:p>
          </p:txBody>
        </p:sp>
        <p:sp>
          <p:nvSpPr>
            <p:cNvPr id="12" name="Text 7"/>
            <p:cNvSpPr/>
            <p:nvPr/>
          </p:nvSpPr>
          <p:spPr>
            <a:xfrm>
              <a:off x="4208621" y="5288518"/>
              <a:ext cx="2820472" cy="356116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1400" dirty="0">
                  <a:solidFill>
                    <a:srgbClr val="405449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欢聚时代系统架构师</a:t>
              </a:r>
              <a:endParaRPr lang="en-US" sz="1400" dirty="0"/>
            </a:p>
          </p:txBody>
        </p:sp>
        <p:sp>
          <p:nvSpPr>
            <p:cNvPr id="13" name="Text 8"/>
            <p:cNvSpPr/>
            <p:nvPr/>
          </p:nvSpPr>
          <p:spPr>
            <a:xfrm>
              <a:off x="4208621" y="5828586"/>
              <a:ext cx="2820472" cy="356116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1400" dirty="0">
                  <a:solidFill>
                    <a:srgbClr val="405449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华中科技大学计算机学士</a:t>
              </a:r>
              <a:endParaRPr lang="en-US" sz="1400" dirty="0"/>
            </a:p>
          </p:txBody>
        </p:sp>
        <p:sp>
          <p:nvSpPr>
            <p:cNvPr id="14" name="Text 9"/>
            <p:cNvSpPr/>
            <p:nvPr/>
          </p:nvSpPr>
          <p:spPr>
            <a:xfrm>
              <a:off x="4208621" y="6368653"/>
              <a:ext cx="2820472" cy="356116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1400" dirty="0">
                  <a:solidFill>
                    <a:srgbClr val="405449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武汉大学人工智能硕士</a:t>
              </a:r>
              <a:endParaRPr lang="en-US" sz="1400" dirty="0"/>
            </a:p>
          </p:txBody>
        </p:sp>
        <p:pic>
          <p:nvPicPr>
            <p:cNvPr id="15" name="Image 2" descr="preencoded.png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624167" y="2070021"/>
              <a:ext cx="2820472" cy="2407801"/>
            </a:xfrm>
            <a:prstGeom prst="rect">
              <a:avLst/>
            </a:prstGeom>
          </p:spPr>
        </p:pic>
        <p:sp>
          <p:nvSpPr>
            <p:cNvPr id="16" name="Text 10"/>
            <p:cNvSpPr/>
            <p:nvPr/>
          </p:nvSpPr>
          <p:spPr>
            <a:xfrm>
              <a:off x="7624167" y="4707850"/>
              <a:ext cx="2820472" cy="376238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950"/>
                </a:lnSpc>
                <a:buNone/>
              </a:pPr>
              <a:r>
                <a:rPr lang="en-US" sz="1600" b="1" dirty="0">
                  <a:solidFill>
                    <a:srgbClr val="3B4540"/>
                  </a:solidFill>
                  <a:latin typeface="Fraunces Extra Bold" pitchFamily="34" charset="0"/>
                  <a:ea typeface="Fraunces Extra Bold" pitchFamily="34" charset="-122"/>
                  <a:cs typeface="Fraunces Extra Bold" pitchFamily="34" charset="-120"/>
                </a:rPr>
                <a:t>郭素涵</a:t>
              </a:r>
              <a:endParaRPr lang="en-US" sz="1600" dirty="0"/>
            </a:p>
          </p:txBody>
        </p:sp>
        <p:sp>
          <p:nvSpPr>
            <p:cNvPr id="17" name="Text 11"/>
            <p:cNvSpPr/>
            <p:nvPr/>
          </p:nvSpPr>
          <p:spPr>
            <a:xfrm>
              <a:off x="7624167" y="5288518"/>
              <a:ext cx="2820472" cy="356116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1400" dirty="0">
                  <a:solidFill>
                    <a:srgbClr val="405449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阿里运营专家</a:t>
              </a:r>
              <a:endParaRPr lang="en-US" sz="1400" dirty="0"/>
            </a:p>
          </p:txBody>
        </p:sp>
        <p:sp>
          <p:nvSpPr>
            <p:cNvPr id="18" name="Text 12"/>
            <p:cNvSpPr/>
            <p:nvPr/>
          </p:nvSpPr>
          <p:spPr>
            <a:xfrm>
              <a:off x="7624167" y="5828586"/>
              <a:ext cx="2820472" cy="712232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1400" dirty="0">
                  <a:solidFill>
                    <a:srgbClr val="405449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香港中文大学数据分析硕士</a:t>
              </a:r>
              <a:endParaRPr lang="en-US" sz="1400" dirty="0"/>
            </a:p>
          </p:txBody>
        </p:sp>
        <p:pic>
          <p:nvPicPr>
            <p:cNvPr id="19" name="Image 3" descr="preencoded.png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1039713" y="2070021"/>
              <a:ext cx="2820472" cy="240780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56532" y="457888"/>
            <a:ext cx="80842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800" b="1">
                <a:solidFill>
                  <a:srgbClr val="2DCE89"/>
                </a:solidFill>
                <a:latin typeface="Poppins" panose="02000000000000000000" pitchFamily="2" charset="0"/>
                <a:ea typeface="Open Sans" panose="020B0606030504020204" pitchFamily="34" charset="0"/>
                <a:cs typeface="Poppins" panose="02000000000000000000" pitchFamily="2" charset="0"/>
              </a:defRPr>
            </a:lvl1pPr>
          </a:lstStyle>
          <a:p>
            <a:r>
              <a:rPr lang="zh-CN" altLang="en-US" dirty="0"/>
              <a:t>健康需求爆发，但传统健康管理高成本，低成功率</a:t>
            </a:r>
            <a:endParaRPr lang="en-ID" dirty="0"/>
          </a:p>
        </p:txBody>
      </p:sp>
      <p:sp>
        <p:nvSpPr>
          <p:cNvPr id="31" name="TextBox 30"/>
          <p:cNvSpPr txBox="1"/>
          <p:nvPr/>
        </p:nvSpPr>
        <p:spPr>
          <a:xfrm>
            <a:off x="556532" y="929825"/>
            <a:ext cx="6559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600">
                <a:solidFill>
                  <a:srgbClr val="172B4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altLang="zh-CN" sz="1800" dirty="0"/>
              <a:t>AI</a:t>
            </a:r>
            <a:r>
              <a:rPr lang="zh-CN" altLang="en-US" sz="1800" dirty="0"/>
              <a:t>将改变行业：让高质量健康管理可以规模化，</a:t>
            </a:r>
            <a:r>
              <a:rPr lang="en-US" altLang="zh-CN" sz="1800" dirty="0"/>
              <a:t>成本降低100倍</a:t>
            </a:r>
            <a:endParaRPr lang="en-US" altLang="zh-CN" sz="1800" dirty="0"/>
          </a:p>
        </p:txBody>
      </p:sp>
      <p:cxnSp>
        <p:nvCxnSpPr>
          <p:cNvPr id="19" name="直线连接符 18"/>
          <p:cNvCxnSpPr/>
          <p:nvPr/>
        </p:nvCxnSpPr>
        <p:spPr>
          <a:xfrm>
            <a:off x="5950664" y="1846729"/>
            <a:ext cx="0" cy="433891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6363235" y="2483082"/>
            <a:ext cx="2002221" cy="614856"/>
          </a:xfrm>
          <a:prstGeom prst="rect">
            <a:avLst/>
          </a:prstGeom>
          <a:solidFill>
            <a:srgbClr val="2DCE8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传统健康管理</a:t>
            </a:r>
            <a:endParaRPr kumimoji="1" lang="zh-CN" altLang="en-US" dirty="0"/>
          </a:p>
        </p:txBody>
      </p:sp>
      <p:sp>
        <p:nvSpPr>
          <p:cNvPr id="21" name="TextBox 30"/>
          <p:cNvSpPr txBox="1"/>
          <p:nvPr/>
        </p:nvSpPr>
        <p:spPr>
          <a:xfrm>
            <a:off x="8678139" y="2483103"/>
            <a:ext cx="662663" cy="61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4450"/>
              </a:lnSpc>
              <a:buNone/>
            </a:pPr>
            <a:r>
              <a:rPr lang="en-US" altLang="zh-CN" sz="2400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Nobile" pitchFamily="34" charset="-120"/>
              </a:rPr>
              <a:t>VS</a:t>
            </a:r>
            <a:endParaRPr lang="en-US" altLang="zh-CN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9653485" y="2483082"/>
            <a:ext cx="2002221" cy="614856"/>
          </a:xfrm>
          <a:prstGeom prst="rect">
            <a:avLst/>
          </a:prstGeom>
          <a:solidFill>
            <a:srgbClr val="2DCE8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AI</a:t>
            </a:r>
            <a:r>
              <a:rPr kumimoji="1" lang="zh-CN" altLang="en-US" dirty="0"/>
              <a:t>驱动健康管理</a:t>
            </a:r>
            <a:endParaRPr kumimoji="1" lang="zh-CN" altLang="en-US" dirty="0"/>
          </a:p>
        </p:txBody>
      </p:sp>
      <p:sp>
        <p:nvSpPr>
          <p:cNvPr id="35" name="TextBox 30"/>
          <p:cNvSpPr txBox="1"/>
          <p:nvPr/>
        </p:nvSpPr>
        <p:spPr>
          <a:xfrm>
            <a:off x="6005370" y="3426003"/>
            <a:ext cx="2770849" cy="2133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zh-CN" altLang="en-US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Nobile" pitchFamily="34" charset="-120"/>
              </a:rPr>
              <a:t>高成本（</a:t>
            </a:r>
            <a:r>
              <a:rPr lang="en-US" altLang="zh-CN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Nobile" pitchFamily="34" charset="-120"/>
              </a:rPr>
              <a:t>2000</a:t>
            </a:r>
            <a:r>
              <a:rPr lang="zh-CN" altLang="en-US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Nobile" pitchFamily="34" charset="-120"/>
              </a:rPr>
              <a:t>元</a:t>
            </a:r>
            <a:r>
              <a:rPr lang="en-US" altLang="zh-CN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Nobile" pitchFamily="34" charset="-120"/>
              </a:rPr>
              <a:t>/</a:t>
            </a:r>
            <a:r>
              <a:rPr lang="zh-CN" altLang="en-US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Nobile" pitchFamily="34" charset="-120"/>
              </a:rPr>
              <a:t>月）</a:t>
            </a:r>
            <a:endParaRPr lang="en-US" altLang="zh-CN" dirty="0">
              <a:solidFill>
                <a:srgbClr val="405449"/>
              </a:solidFill>
              <a:latin typeface="PingFang SC" panose="020B0400000000000000" pitchFamily="34" charset="-122"/>
              <a:ea typeface="PingFang SC" panose="020B0400000000000000" pitchFamily="34" charset="-122"/>
              <a:cs typeface="Nobile" pitchFamily="34" charset="-12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zh-CN" alt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质量参差（人主导）</a:t>
            </a:r>
            <a:endParaRPr lang="en-US" altLang="zh-CN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zh-CN" alt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难坚持</a:t>
            </a:r>
            <a:endParaRPr lang="en-US" altLang="zh-CN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zh-CN" alt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信任低（保健品配套）</a:t>
            </a:r>
            <a:endParaRPr lang="en-US" altLang="zh-CN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zh-CN" alt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管理成本高，无法规模化</a:t>
            </a:r>
            <a:endParaRPr lang="en-US" altLang="zh-CN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36" name="TextBox 30"/>
          <p:cNvSpPr txBox="1"/>
          <p:nvPr/>
        </p:nvSpPr>
        <p:spPr>
          <a:xfrm>
            <a:off x="9367253" y="3426003"/>
            <a:ext cx="2633938" cy="2133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zh-CN" altLang="en-US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Nobile" pitchFamily="34" charset="-120"/>
              </a:rPr>
              <a:t>低成本（</a:t>
            </a:r>
            <a:r>
              <a:rPr lang="en-US" altLang="zh-CN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Nobile" pitchFamily="34" charset="-120"/>
              </a:rPr>
              <a:t>20</a:t>
            </a:r>
            <a:r>
              <a:rPr lang="zh-CN" altLang="en-US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Nobile" pitchFamily="34" charset="-120"/>
              </a:rPr>
              <a:t>元</a:t>
            </a:r>
            <a:r>
              <a:rPr lang="en-US" altLang="zh-CN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Nobile" pitchFamily="34" charset="-120"/>
              </a:rPr>
              <a:t>/</a:t>
            </a:r>
            <a:r>
              <a:rPr lang="zh-CN" altLang="en-US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Nobile" pitchFamily="34" charset="-120"/>
              </a:rPr>
              <a:t>月）</a:t>
            </a:r>
            <a:endParaRPr lang="en-US" altLang="zh-CN" dirty="0">
              <a:solidFill>
                <a:srgbClr val="405449"/>
              </a:solidFill>
              <a:latin typeface="PingFang SC" panose="020B0400000000000000" pitchFamily="34" charset="-122"/>
              <a:ea typeface="PingFang SC" panose="020B0400000000000000" pitchFamily="34" charset="-122"/>
              <a:cs typeface="Nobile" pitchFamily="34" charset="-12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zh-CN" alt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高质量个性化</a:t>
            </a:r>
            <a:endParaRPr lang="en-US" altLang="zh-CN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zh-CN" alt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游戏化驱动</a:t>
            </a:r>
            <a:endParaRPr lang="en-US" altLang="zh-CN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zh-CN" alt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靠服务盈利</a:t>
            </a:r>
            <a:endParaRPr lang="en-US" altLang="zh-CN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zh-CN" alt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边际成本低，易规模化</a:t>
            </a:r>
            <a:endParaRPr lang="en-US" altLang="zh-CN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58455" y="2483082"/>
            <a:ext cx="5764999" cy="614856"/>
          </a:xfrm>
          <a:prstGeom prst="rect">
            <a:avLst/>
          </a:prstGeom>
          <a:solidFill>
            <a:srgbClr val="2DCE8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肥胖，慢病逐年增高</a:t>
            </a:r>
            <a:endParaRPr kumimoji="1" lang="en-US" altLang="zh-CN" dirty="0"/>
          </a:p>
          <a:p>
            <a:pPr algn="ctr"/>
            <a:r>
              <a:rPr kumimoji="1" lang="zh-CN" altLang="en-US" dirty="0"/>
              <a:t>即缺专业个性化建议，长期执行失败高</a:t>
            </a:r>
            <a:endParaRPr kumimoji="1" lang="zh-CN" altLang="en-US" dirty="0"/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 rotWithShape="1">
          <a:blip r:embed="rId1"/>
          <a:srcRect l="12248" t="25273" b="9868"/>
          <a:stretch>
            <a:fillRect/>
          </a:stretch>
        </p:blipFill>
        <p:spPr>
          <a:xfrm>
            <a:off x="58455" y="3961099"/>
            <a:ext cx="3193483" cy="1719568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 rotWithShape="1">
          <a:blip r:embed="rId2"/>
          <a:srcRect l="21482" t="22374" r="12822" b="8861"/>
          <a:stretch>
            <a:fillRect/>
          </a:stretch>
        </p:blipFill>
        <p:spPr>
          <a:xfrm>
            <a:off x="3433854" y="3961099"/>
            <a:ext cx="2255014" cy="1719568"/>
          </a:xfrm>
          <a:prstGeom prst="rect">
            <a:avLst/>
          </a:prstGeom>
        </p:spPr>
      </p:pic>
      <p:sp>
        <p:nvSpPr>
          <p:cNvPr id="42" name="文本框 41"/>
          <p:cNvSpPr txBox="1"/>
          <p:nvPr/>
        </p:nvSpPr>
        <p:spPr>
          <a:xfrm>
            <a:off x="-157988" y="3497451"/>
            <a:ext cx="33979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中国慢病市场规模趋势（亿元）</a:t>
            </a:r>
            <a:endParaRPr kumimoji="1" lang="zh-CN" altLang="en-US" sz="16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321888" y="3481007"/>
            <a:ext cx="26014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中国超重人群趋势（亿人）</a:t>
            </a:r>
            <a:endParaRPr kumimoji="1" lang="zh-CN" altLang="en-US" sz="16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56532" y="457888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目标用户：</a:t>
            </a:r>
            <a:endParaRPr lang="en-ID" sz="3200" b="1" dirty="0">
              <a:solidFill>
                <a:srgbClr val="2DCE89"/>
              </a:solidFill>
              <a:latin typeface="Poppins" panose="02000000000000000000" pitchFamily="2" charset="0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6532" y="929825"/>
            <a:ext cx="8886048" cy="61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4450"/>
              </a:lnSpc>
              <a:buNone/>
            </a:pPr>
            <a:r>
              <a:rPr lang="en-US" altLang="zh-CN" sz="2400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Nobile" pitchFamily="34" charset="-120"/>
              </a:rPr>
              <a:t>AI</a:t>
            </a:r>
            <a:r>
              <a:rPr lang="zh-CN" altLang="en-US" sz="2400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Nobile" pitchFamily="34" charset="-120"/>
              </a:rPr>
              <a:t>将改变行业：让高质量健康管理可以规模化，</a:t>
            </a:r>
            <a:r>
              <a:rPr lang="en-US" altLang="zh-CN" sz="2400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Nobile" pitchFamily="34" charset="-120"/>
              </a:rPr>
              <a:t>成本降低100倍</a:t>
            </a:r>
            <a:endParaRPr lang="en-US" altLang="zh-CN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cxnSp>
        <p:nvCxnSpPr>
          <p:cNvPr id="19" name="直线连接符 18"/>
          <p:cNvCxnSpPr/>
          <p:nvPr/>
        </p:nvCxnSpPr>
        <p:spPr>
          <a:xfrm>
            <a:off x="5611403" y="2034891"/>
            <a:ext cx="0" cy="42244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6580598" y="2426114"/>
            <a:ext cx="4379238" cy="6148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不是目标用户</a:t>
            </a:r>
            <a:endParaRPr kumimoji="1" lang="zh-CN" altLang="en-US" dirty="0"/>
          </a:p>
        </p:txBody>
      </p:sp>
      <p:sp>
        <p:nvSpPr>
          <p:cNvPr id="35" name="TextBox 30"/>
          <p:cNvSpPr txBox="1"/>
          <p:nvPr/>
        </p:nvSpPr>
        <p:spPr>
          <a:xfrm>
            <a:off x="7173464" y="3366908"/>
            <a:ext cx="2770849" cy="23236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4450"/>
              </a:lnSpc>
              <a:buNone/>
            </a:pPr>
            <a:r>
              <a:rPr lang="zh-CN" altLang="en-US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肥胖但极度不健康</a:t>
            </a:r>
            <a:endParaRPr lang="en-US" altLang="zh-CN" dirty="0">
              <a:solidFill>
                <a:srgbClr val="405449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0" indent="0" algn="ctr">
              <a:lnSpc>
                <a:spcPts val="4450"/>
              </a:lnSpc>
              <a:buNone/>
            </a:pPr>
            <a:r>
              <a:rPr lang="zh-CN" alt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特别注重中医养生</a:t>
            </a:r>
            <a:endParaRPr lang="en-US" altLang="zh-CN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0" indent="0" algn="ctr">
              <a:lnSpc>
                <a:spcPts val="4450"/>
              </a:lnSpc>
              <a:buNone/>
            </a:pPr>
            <a:r>
              <a:rPr lang="zh-CN" alt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极度繁忙无暇照顾身体</a:t>
            </a:r>
            <a:endParaRPr lang="en-US" altLang="zh-CN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0" indent="0" algn="ctr">
              <a:lnSpc>
                <a:spcPts val="4450"/>
              </a:lnSpc>
              <a:buNone/>
            </a:pPr>
            <a:r>
              <a:rPr lang="zh-CN" alt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营养领域专业人士</a:t>
            </a:r>
            <a:endParaRPr lang="en-US" altLang="zh-CN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14367" y="2426114"/>
            <a:ext cx="4776438" cy="6148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目标用户</a:t>
            </a:r>
            <a:endParaRPr kumimoji="1" lang="zh-CN" altLang="en-US" dirty="0"/>
          </a:p>
        </p:txBody>
      </p:sp>
      <p:sp>
        <p:nvSpPr>
          <p:cNvPr id="2" name="TextBox 30"/>
          <p:cNvSpPr txBox="1"/>
          <p:nvPr/>
        </p:nvSpPr>
        <p:spPr>
          <a:xfrm>
            <a:off x="414367" y="3418342"/>
            <a:ext cx="5197036" cy="23236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altLang="zh-CN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30-45</a:t>
            </a:r>
            <a:r>
              <a:rPr lang="zh-CN" altLang="en-US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，女性，一二线为主</a:t>
            </a:r>
            <a:endParaRPr lang="en-US" altLang="zh-CN" dirty="0">
              <a:solidFill>
                <a:srgbClr val="405449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0" indent="0" algn="ctr">
              <a:lnSpc>
                <a:spcPts val="4450"/>
              </a:lnSpc>
              <a:buNone/>
            </a:pPr>
            <a:r>
              <a:rPr lang="zh-CN" altLang="en-US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有科学营养基础意识，在吃</a:t>
            </a:r>
            <a:r>
              <a:rPr lang="en-US" altLang="zh-CN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2</a:t>
            </a:r>
            <a:r>
              <a:rPr lang="zh-CN" altLang="en-US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款以上补剂</a:t>
            </a:r>
            <a:endParaRPr lang="en-US" altLang="zh-CN" dirty="0">
              <a:solidFill>
                <a:srgbClr val="405449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0" indent="0" algn="ctr">
              <a:lnSpc>
                <a:spcPts val="4450"/>
              </a:lnSpc>
              <a:buNone/>
            </a:pPr>
            <a:r>
              <a:rPr lang="zh-CN" altLang="en-US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有明确的健康需求（抗衰，减肥，亚健康，四高）</a:t>
            </a:r>
            <a:endParaRPr lang="en-US" altLang="zh-CN" dirty="0">
              <a:solidFill>
                <a:srgbClr val="405449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0" indent="0" algn="ctr">
              <a:lnSpc>
                <a:spcPts val="4450"/>
              </a:lnSpc>
              <a:buNone/>
            </a:pPr>
            <a:r>
              <a:rPr lang="zh-CN" altLang="en-US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但是缺少方法</a:t>
            </a:r>
            <a:endParaRPr lang="en-US" altLang="zh-CN" dirty="0">
              <a:solidFill>
                <a:srgbClr val="405449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圆角矩形 112"/>
          <p:cNvSpPr/>
          <p:nvPr/>
        </p:nvSpPr>
        <p:spPr>
          <a:xfrm>
            <a:off x="10569095" y="3041449"/>
            <a:ext cx="1266075" cy="1637298"/>
          </a:xfrm>
          <a:prstGeom prst="roundRect">
            <a:avLst/>
          </a:prstGeom>
          <a:solidFill>
            <a:schemeClr val="accent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en-US" altLang="zh-CN" sz="1400" dirty="0"/>
          </a:p>
        </p:txBody>
      </p:sp>
      <p:sp>
        <p:nvSpPr>
          <p:cNvPr id="11" name="圆角矩形 10"/>
          <p:cNvSpPr/>
          <p:nvPr/>
        </p:nvSpPr>
        <p:spPr>
          <a:xfrm>
            <a:off x="8875206" y="3020143"/>
            <a:ext cx="1266075" cy="1637298"/>
          </a:xfrm>
          <a:prstGeom prst="roundRect">
            <a:avLst/>
          </a:prstGeom>
          <a:solidFill>
            <a:schemeClr val="bg1">
              <a:alpha val="0"/>
            </a:schemeClr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en-US" altLang="zh-CN" sz="1400" dirty="0"/>
          </a:p>
        </p:txBody>
      </p:sp>
      <p:sp>
        <p:nvSpPr>
          <p:cNvPr id="17" name="圆角矩形 16"/>
          <p:cNvSpPr/>
          <p:nvPr/>
        </p:nvSpPr>
        <p:spPr>
          <a:xfrm>
            <a:off x="9020070" y="3258939"/>
            <a:ext cx="1025768" cy="24629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/>
              <a:t>排名</a:t>
            </a:r>
            <a:endParaRPr kumimoji="1" lang="en-US" altLang="zh-CN" sz="1400" dirty="0"/>
          </a:p>
        </p:txBody>
      </p:sp>
      <p:sp>
        <p:nvSpPr>
          <p:cNvPr id="18" name="圆角矩形 17"/>
          <p:cNvSpPr/>
          <p:nvPr/>
        </p:nvSpPr>
        <p:spPr>
          <a:xfrm>
            <a:off x="9020070" y="3577964"/>
            <a:ext cx="1025768" cy="24629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100" dirty="0"/>
              <a:t>勋章</a:t>
            </a:r>
            <a:r>
              <a:rPr kumimoji="1" lang="en-US" altLang="zh-CN" sz="1100" dirty="0"/>
              <a:t>&amp;</a:t>
            </a:r>
            <a:r>
              <a:rPr kumimoji="1" lang="zh-CN" altLang="en-US" sz="1100" dirty="0"/>
              <a:t>等级</a:t>
            </a:r>
            <a:endParaRPr kumimoji="1" lang="en-US" altLang="zh-CN" sz="1100" dirty="0"/>
          </a:p>
        </p:txBody>
      </p:sp>
      <p:sp>
        <p:nvSpPr>
          <p:cNvPr id="19" name="圆角矩形 18"/>
          <p:cNvSpPr/>
          <p:nvPr/>
        </p:nvSpPr>
        <p:spPr>
          <a:xfrm>
            <a:off x="9020070" y="3919486"/>
            <a:ext cx="1025768" cy="24629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/>
              <a:t>积分</a:t>
            </a:r>
            <a:endParaRPr kumimoji="1" lang="en-US" altLang="zh-CN" sz="1400" dirty="0"/>
          </a:p>
        </p:txBody>
      </p:sp>
      <p:grpSp>
        <p:nvGrpSpPr>
          <p:cNvPr id="37" name="组合 36"/>
          <p:cNvGrpSpPr/>
          <p:nvPr/>
        </p:nvGrpSpPr>
        <p:grpSpPr>
          <a:xfrm>
            <a:off x="108090" y="3026623"/>
            <a:ext cx="1423380" cy="1422889"/>
            <a:chOff x="1413205" y="2416186"/>
            <a:chExt cx="1979967" cy="1814255"/>
          </a:xfrm>
        </p:grpSpPr>
        <p:sp>
          <p:nvSpPr>
            <p:cNvPr id="35" name="圆角矩形 34"/>
            <p:cNvSpPr/>
            <p:nvPr/>
          </p:nvSpPr>
          <p:spPr>
            <a:xfrm>
              <a:off x="1587152" y="2416186"/>
              <a:ext cx="1613189" cy="1814255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en-US" altLang="zh-CN" sz="1400" dirty="0"/>
            </a:p>
          </p:txBody>
        </p:sp>
        <p:sp>
          <p:nvSpPr>
            <p:cNvPr id="2" name="圆角矩形 1"/>
            <p:cNvSpPr/>
            <p:nvPr/>
          </p:nvSpPr>
          <p:spPr>
            <a:xfrm>
              <a:off x="1621607" y="3033958"/>
              <a:ext cx="1519232" cy="1100478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/>
                <a:t>减肥</a:t>
              </a:r>
              <a:endParaRPr kumimoji="1" lang="en-US" altLang="zh-CN" sz="1400" dirty="0"/>
            </a:p>
            <a:p>
              <a:pPr algn="ctr"/>
              <a:r>
                <a:rPr kumimoji="1" lang="zh-CN" altLang="en-US" sz="1400" dirty="0"/>
                <a:t>调四高</a:t>
              </a:r>
              <a:endParaRPr kumimoji="1" lang="en-US" altLang="zh-CN" sz="1400" dirty="0"/>
            </a:p>
            <a:p>
              <a:pPr algn="ctr"/>
              <a:r>
                <a:rPr kumimoji="1" lang="zh-CN" altLang="en-US" sz="1400" dirty="0"/>
                <a:t>精力差</a:t>
              </a:r>
              <a:endParaRPr kumimoji="1" lang="en-US" altLang="zh-CN" sz="1400" dirty="0"/>
            </a:p>
            <a:p>
              <a:pPr algn="ctr"/>
              <a:r>
                <a:rPr kumimoji="1" lang="zh-CN" altLang="en-US" sz="1400" dirty="0"/>
                <a:t>抗衰</a:t>
              </a:r>
              <a:endParaRPr kumimoji="1" lang="en-US" altLang="zh-CN" sz="1400" dirty="0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413205" y="2562714"/>
              <a:ext cx="1979967" cy="3924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chemeClr val="bg1"/>
                  </a:solidFill>
                </a:rPr>
                <a:t>用户需求</a:t>
              </a:r>
              <a:endParaRPr kumimoji="1" lang="en-US" altLang="zh-CN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1553781" y="3030281"/>
            <a:ext cx="1621738" cy="1419231"/>
            <a:chOff x="1326759" y="1800642"/>
            <a:chExt cx="1979967" cy="3013360"/>
          </a:xfrm>
        </p:grpSpPr>
        <p:sp>
          <p:nvSpPr>
            <p:cNvPr id="39" name="圆角矩形 38"/>
            <p:cNvSpPr/>
            <p:nvPr/>
          </p:nvSpPr>
          <p:spPr>
            <a:xfrm>
              <a:off x="1732675" y="1800642"/>
              <a:ext cx="1085839" cy="3013360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en-US" altLang="zh-CN" sz="1400" dirty="0"/>
            </a:p>
          </p:txBody>
        </p:sp>
        <p:sp>
          <p:nvSpPr>
            <p:cNvPr id="40" name="圆角矩形 39"/>
            <p:cNvSpPr/>
            <p:nvPr/>
          </p:nvSpPr>
          <p:spPr>
            <a:xfrm>
              <a:off x="1802036" y="2809074"/>
              <a:ext cx="937555" cy="1890054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/>
                <a:t>饮食</a:t>
              </a:r>
              <a:endParaRPr kumimoji="1" lang="en-US" altLang="zh-CN" sz="1400" dirty="0"/>
            </a:p>
            <a:p>
              <a:pPr algn="ctr"/>
              <a:r>
                <a:rPr kumimoji="1" lang="zh-CN" altLang="en-US" sz="1400" dirty="0"/>
                <a:t>问卷</a:t>
              </a:r>
              <a:endParaRPr kumimoji="1" lang="en-US" altLang="zh-CN" sz="1400" dirty="0"/>
            </a:p>
            <a:p>
              <a:pPr algn="ctr"/>
              <a:r>
                <a:rPr kumimoji="1" lang="zh-CN" altLang="en-US" sz="1400" dirty="0"/>
                <a:t>体检报告</a:t>
              </a:r>
              <a:endParaRPr kumimoji="1" lang="en-US" altLang="zh-CN" sz="1400" dirty="0"/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1326759" y="2036094"/>
              <a:ext cx="1979967" cy="65348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chemeClr val="bg1"/>
                  </a:solidFill>
                </a:rPr>
                <a:t>输入</a:t>
              </a:r>
              <a:endParaRPr kumimoji="1" lang="en-US" altLang="zh-CN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079460" y="4449678"/>
            <a:ext cx="1621738" cy="1376893"/>
            <a:chOff x="3000499" y="4383268"/>
            <a:chExt cx="1979967" cy="1755608"/>
          </a:xfrm>
        </p:grpSpPr>
        <p:sp>
          <p:nvSpPr>
            <p:cNvPr id="49" name="文本框 48"/>
            <p:cNvSpPr txBox="1"/>
            <p:nvPr/>
          </p:nvSpPr>
          <p:spPr>
            <a:xfrm>
              <a:off x="3000499" y="4537910"/>
              <a:ext cx="1979967" cy="3924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chemeClr val="bg1"/>
                  </a:solidFill>
                </a:rPr>
                <a:t>专业数据库</a:t>
              </a:r>
              <a:endParaRPr kumimoji="1" lang="en-US" altLang="zh-CN" sz="1400" dirty="0">
                <a:solidFill>
                  <a:schemeClr val="bg1"/>
                </a:solidFill>
              </a:endParaRPr>
            </a:p>
          </p:txBody>
        </p:sp>
        <p:sp>
          <p:nvSpPr>
            <p:cNvPr id="50" name="圆角矩形 49"/>
            <p:cNvSpPr/>
            <p:nvPr/>
          </p:nvSpPr>
          <p:spPr>
            <a:xfrm>
              <a:off x="3183889" y="4383268"/>
              <a:ext cx="1613189" cy="175560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en-US" altLang="zh-CN" sz="1400" dirty="0"/>
            </a:p>
          </p:txBody>
        </p:sp>
        <p:sp>
          <p:nvSpPr>
            <p:cNvPr id="51" name="圆角矩形 50"/>
            <p:cNvSpPr/>
            <p:nvPr/>
          </p:nvSpPr>
          <p:spPr>
            <a:xfrm>
              <a:off x="3298940" y="5338884"/>
              <a:ext cx="1346244" cy="280955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100" dirty="0"/>
                <a:t>权威文献</a:t>
              </a:r>
              <a:endParaRPr kumimoji="1" lang="en-US" altLang="zh-CN" sz="1100" dirty="0"/>
            </a:p>
          </p:txBody>
        </p:sp>
        <p:sp>
          <p:nvSpPr>
            <p:cNvPr id="52" name="圆角矩形 51"/>
            <p:cNvSpPr/>
            <p:nvPr/>
          </p:nvSpPr>
          <p:spPr>
            <a:xfrm>
              <a:off x="3318545" y="5703416"/>
              <a:ext cx="1346244" cy="280955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营养数据库</a:t>
              </a:r>
              <a:endParaRPr kumimoji="1" lang="en-US" altLang="zh-CN" sz="1200" dirty="0"/>
            </a:p>
          </p:txBody>
        </p:sp>
        <p:sp>
          <p:nvSpPr>
            <p:cNvPr id="53" name="圆角矩形 52"/>
            <p:cNvSpPr/>
            <p:nvPr/>
          </p:nvSpPr>
          <p:spPr>
            <a:xfrm>
              <a:off x="3318545" y="4953819"/>
              <a:ext cx="1346244" cy="280955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100" dirty="0"/>
                <a:t>官方指南</a:t>
              </a:r>
              <a:endParaRPr kumimoji="1" lang="en-US" altLang="zh-CN" sz="1100" dirty="0"/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3000499" y="4490119"/>
              <a:ext cx="1979967" cy="3924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chemeClr val="bg1"/>
                  </a:solidFill>
                </a:rPr>
                <a:t>专业数据</a:t>
              </a:r>
              <a:endParaRPr kumimoji="1" lang="en-US" altLang="zh-CN" sz="1400" dirty="0">
                <a:solidFill>
                  <a:schemeClr val="bg1"/>
                </a:solidFill>
              </a:endParaRPr>
            </a:p>
          </p:txBody>
        </p:sp>
      </p:grpSp>
      <p:sp>
        <p:nvSpPr>
          <p:cNvPr id="55" name="圆角矩形 54"/>
          <p:cNvSpPr/>
          <p:nvPr/>
        </p:nvSpPr>
        <p:spPr>
          <a:xfrm>
            <a:off x="3222739" y="3559844"/>
            <a:ext cx="1321320" cy="47119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/>
              <a:t>主动健康</a:t>
            </a:r>
            <a:endParaRPr kumimoji="1" lang="en-US" altLang="zh-CN" sz="1400" dirty="0"/>
          </a:p>
          <a:p>
            <a:pPr algn="ctr"/>
            <a:r>
              <a:rPr kumimoji="1" lang="zh-CN" altLang="en-US" sz="1400" dirty="0"/>
              <a:t>智能体平台</a:t>
            </a:r>
            <a:endParaRPr kumimoji="1" lang="zh-CN" altLang="en-US" sz="1400" dirty="0"/>
          </a:p>
        </p:txBody>
      </p:sp>
      <p:sp>
        <p:nvSpPr>
          <p:cNvPr id="4" name="TextBox 2"/>
          <p:cNvSpPr txBox="1"/>
          <p:nvPr/>
        </p:nvSpPr>
        <p:spPr>
          <a:xfrm>
            <a:off x="411012" y="236906"/>
            <a:ext cx="9623147" cy="787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>
              <a:lnSpc>
                <a:spcPts val="6250"/>
              </a:lnSpc>
              <a:buNone/>
            </a:pPr>
            <a:r>
              <a:rPr lang="zh-CN" altLang="en-US" sz="32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我们把健康管理，从“用户提问”变成“系统接管”</a:t>
            </a:r>
            <a:endParaRPr lang="en-US" altLang="zh-CN" sz="3200" dirty="0"/>
          </a:p>
        </p:txBody>
      </p:sp>
      <p:cxnSp>
        <p:nvCxnSpPr>
          <p:cNvPr id="26" name="直线箭头连接符 25"/>
          <p:cNvCxnSpPr>
            <a:stCxn id="35" idx="3"/>
            <a:endCxn id="39" idx="1"/>
          </p:cNvCxnSpPr>
          <p:nvPr/>
        </p:nvCxnSpPr>
        <p:spPr>
          <a:xfrm>
            <a:off x="1392846" y="3738068"/>
            <a:ext cx="493410" cy="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线箭头连接符 56"/>
          <p:cNvCxnSpPr/>
          <p:nvPr/>
        </p:nvCxnSpPr>
        <p:spPr>
          <a:xfrm>
            <a:off x="2797666" y="3776156"/>
            <a:ext cx="3681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线箭头连接符 67"/>
          <p:cNvCxnSpPr/>
          <p:nvPr/>
        </p:nvCxnSpPr>
        <p:spPr>
          <a:xfrm flipV="1">
            <a:off x="3890329" y="4142187"/>
            <a:ext cx="0" cy="307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线箭头连接符 70"/>
          <p:cNvCxnSpPr/>
          <p:nvPr/>
        </p:nvCxnSpPr>
        <p:spPr>
          <a:xfrm>
            <a:off x="6968392" y="2942798"/>
            <a:ext cx="3681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线箭头连接符 71"/>
          <p:cNvCxnSpPr/>
          <p:nvPr/>
        </p:nvCxnSpPr>
        <p:spPr>
          <a:xfrm>
            <a:off x="4543587" y="3793925"/>
            <a:ext cx="3681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圆角矩形 72"/>
          <p:cNvSpPr/>
          <p:nvPr/>
        </p:nvSpPr>
        <p:spPr>
          <a:xfrm>
            <a:off x="6718435" y="1640800"/>
            <a:ext cx="1819234" cy="5078695"/>
          </a:xfrm>
          <a:prstGeom prst="roundRect">
            <a:avLst/>
          </a:prstGeom>
          <a:solidFill>
            <a:schemeClr val="accent1">
              <a:alpha val="0"/>
            </a:schemeClr>
          </a:solidFill>
          <a:ln w="508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4" name="TextBox 30"/>
          <p:cNvSpPr txBox="1"/>
          <p:nvPr/>
        </p:nvSpPr>
        <p:spPr>
          <a:xfrm>
            <a:off x="411012" y="927928"/>
            <a:ext cx="11425261" cy="61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4450"/>
              </a:lnSpc>
              <a:buNone/>
            </a:pPr>
            <a:r>
              <a:rPr lang="zh-CN" altLang="en-US" sz="2400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Nobile" pitchFamily="34" charset="-120"/>
              </a:rPr>
              <a:t>主动管理形成健康闭环，游戏化减少执行难度，身体改变驱动长期使用</a:t>
            </a:r>
            <a:endParaRPr lang="en-US" altLang="zh-CN" sz="240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6807391" y="1789527"/>
            <a:ext cx="1643899" cy="4515290"/>
            <a:chOff x="6277114" y="4801645"/>
            <a:chExt cx="1643899" cy="4515290"/>
          </a:xfrm>
        </p:grpSpPr>
        <p:grpSp>
          <p:nvGrpSpPr>
            <p:cNvPr id="75" name="组合 74"/>
            <p:cNvGrpSpPr/>
            <p:nvPr/>
          </p:nvGrpSpPr>
          <p:grpSpPr>
            <a:xfrm>
              <a:off x="6277114" y="4801645"/>
              <a:ext cx="1621738" cy="1391950"/>
              <a:chOff x="1558728" y="1800642"/>
              <a:chExt cx="1979967" cy="3013360"/>
            </a:xfrm>
          </p:grpSpPr>
          <p:sp>
            <p:nvSpPr>
              <p:cNvPr id="76" name="圆角矩形 75"/>
              <p:cNvSpPr/>
              <p:nvPr/>
            </p:nvSpPr>
            <p:spPr>
              <a:xfrm>
                <a:off x="1732675" y="1800642"/>
                <a:ext cx="1613189" cy="301336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en-US" altLang="zh-CN" sz="14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1880959" y="2839545"/>
                <a:ext cx="1316617" cy="1890054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en-US" altLang="zh-CN" sz="1400" dirty="0"/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1558728" y="1947172"/>
                <a:ext cx="1979967" cy="11326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chemeClr val="bg1"/>
                    </a:solidFill>
                  </a:rPr>
                  <a:t>个性化</a:t>
                </a:r>
                <a:endParaRPr kumimoji="1" lang="en-US" altLang="zh-CN" sz="1400" dirty="0">
                  <a:solidFill>
                    <a:schemeClr val="bg1"/>
                  </a:solidFill>
                </a:endParaRPr>
              </a:p>
              <a:p>
                <a:pPr algn="ctr"/>
                <a:r>
                  <a:rPr kumimoji="1" lang="zh-CN" altLang="en-US" sz="1400" dirty="0">
                    <a:solidFill>
                      <a:schemeClr val="bg1"/>
                    </a:solidFill>
                  </a:rPr>
                  <a:t>主动提醒</a:t>
                </a:r>
                <a:endParaRPr kumimoji="1" lang="en-US" altLang="zh-CN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9" name="文本框 78"/>
            <p:cNvSpPr txBox="1"/>
            <p:nvPr/>
          </p:nvSpPr>
          <p:spPr>
            <a:xfrm>
              <a:off x="6277114" y="5393988"/>
              <a:ext cx="1621738" cy="6771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zh-CN" altLang="en-US" sz="1200" dirty="0">
                  <a:solidFill>
                    <a:schemeClr val="bg1"/>
                  </a:solidFill>
                </a:rPr>
                <a:t>体重打卡</a:t>
              </a:r>
              <a:endParaRPr kumimoji="1" lang="en-US" altLang="zh-CN" sz="1200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zh-CN" altLang="en-US" sz="1200" dirty="0">
                  <a:solidFill>
                    <a:schemeClr val="bg1"/>
                  </a:solidFill>
                </a:rPr>
                <a:t>补剂补充</a:t>
              </a:r>
              <a:endParaRPr kumimoji="1" lang="en-US" altLang="zh-CN" sz="1200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zh-CN" altLang="en-US" sz="1400" dirty="0">
                  <a:solidFill>
                    <a:schemeClr val="bg1"/>
                  </a:solidFill>
                </a:rPr>
                <a:t>饮食记录</a:t>
              </a:r>
              <a:endParaRPr kumimoji="1" lang="en-US" altLang="zh-CN" sz="14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6286840" y="6329066"/>
              <a:ext cx="1621738" cy="1394517"/>
              <a:chOff x="1549284" y="1795085"/>
              <a:chExt cx="1979967" cy="3018917"/>
            </a:xfrm>
          </p:grpSpPr>
          <p:sp>
            <p:nvSpPr>
              <p:cNvPr id="81" name="圆角矩形 80"/>
              <p:cNvSpPr/>
              <p:nvPr/>
            </p:nvSpPr>
            <p:spPr>
              <a:xfrm>
                <a:off x="1732675" y="1800642"/>
                <a:ext cx="1613189" cy="301336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en-US" altLang="zh-CN" sz="1400" dirty="0"/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1880959" y="2839545"/>
                <a:ext cx="1316617" cy="1890054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en-US" altLang="zh-CN" sz="1400" dirty="0"/>
              </a:p>
            </p:txBody>
          </p:sp>
          <p:sp>
            <p:nvSpPr>
              <p:cNvPr id="83" name="文本框 82"/>
              <p:cNvSpPr txBox="1"/>
              <p:nvPr/>
            </p:nvSpPr>
            <p:spPr>
              <a:xfrm>
                <a:off x="1549284" y="1795085"/>
                <a:ext cx="1979967" cy="11326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chemeClr val="bg1"/>
                    </a:solidFill>
                  </a:rPr>
                  <a:t>健康计划</a:t>
                </a:r>
                <a:endParaRPr kumimoji="1" lang="en-US" altLang="zh-CN" sz="1400" dirty="0">
                  <a:solidFill>
                    <a:schemeClr val="bg1"/>
                  </a:solidFill>
                </a:endParaRPr>
              </a:p>
              <a:p>
                <a:pPr algn="ctr"/>
                <a:r>
                  <a:rPr kumimoji="1" lang="zh-CN" altLang="en-US" sz="1400" dirty="0">
                    <a:solidFill>
                      <a:schemeClr val="bg1"/>
                    </a:solidFill>
                  </a:rPr>
                  <a:t>主动跟进</a:t>
                </a:r>
                <a:endParaRPr kumimoji="1" lang="en-US" altLang="zh-CN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84" name="文本框 83"/>
            <p:cNvSpPr txBox="1"/>
            <p:nvPr/>
          </p:nvSpPr>
          <p:spPr>
            <a:xfrm>
              <a:off x="6286840" y="6878912"/>
              <a:ext cx="1621738" cy="984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zh-CN" altLang="en-US" sz="1100" dirty="0">
                  <a:solidFill>
                    <a:schemeClr val="bg1"/>
                  </a:solidFill>
                </a:rPr>
                <a:t>周任务个性化</a:t>
              </a:r>
              <a:endParaRPr kumimoji="1" lang="en-US" altLang="zh-CN" sz="1100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zh-CN" altLang="en-US" sz="1100" dirty="0">
                  <a:solidFill>
                    <a:schemeClr val="bg1"/>
                  </a:solidFill>
                </a:rPr>
                <a:t>周任务主动跟进</a:t>
              </a:r>
              <a:endParaRPr kumimoji="1" lang="en-US" altLang="zh-CN" sz="1100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zh-CN" altLang="en-US" sz="1100" dirty="0">
                  <a:solidFill>
                    <a:schemeClr val="bg1"/>
                  </a:solidFill>
                </a:rPr>
                <a:t>围绕周任务主动科普</a:t>
              </a:r>
              <a:endParaRPr kumimoji="1" lang="en-US" altLang="zh-CN" sz="1100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zh-CN" altLang="en-US" sz="1100" dirty="0">
                  <a:solidFill>
                    <a:schemeClr val="bg1"/>
                  </a:solidFill>
                </a:rPr>
                <a:t>完成任务激励</a:t>
              </a:r>
              <a:endParaRPr kumimoji="1" lang="en-US" altLang="zh-CN" sz="1100" dirty="0">
                <a:solidFill>
                  <a:schemeClr val="bg1"/>
                </a:solidFill>
              </a:endParaRPr>
            </a:p>
            <a:p>
              <a:pPr algn="ctr"/>
              <a:endParaRPr kumimoji="1" lang="en-US" altLang="zh-CN" sz="1400" dirty="0">
                <a:solidFill>
                  <a:schemeClr val="bg1"/>
                </a:solidFill>
              </a:endParaRPr>
            </a:p>
          </p:txBody>
        </p:sp>
        <p:grpSp>
          <p:nvGrpSpPr>
            <p:cNvPr id="85" name="组合 84"/>
            <p:cNvGrpSpPr/>
            <p:nvPr/>
          </p:nvGrpSpPr>
          <p:grpSpPr>
            <a:xfrm>
              <a:off x="6299275" y="7922418"/>
              <a:ext cx="1621738" cy="1394517"/>
              <a:chOff x="1549284" y="1795085"/>
              <a:chExt cx="1979967" cy="3018917"/>
            </a:xfrm>
          </p:grpSpPr>
          <p:sp>
            <p:nvSpPr>
              <p:cNvPr id="86" name="圆角矩形 85"/>
              <p:cNvSpPr/>
              <p:nvPr/>
            </p:nvSpPr>
            <p:spPr>
              <a:xfrm>
                <a:off x="1732675" y="1800642"/>
                <a:ext cx="1613189" cy="301336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en-US" altLang="zh-CN" sz="1400" dirty="0"/>
              </a:p>
            </p:txBody>
          </p:sp>
          <p:sp>
            <p:nvSpPr>
              <p:cNvPr id="87" name="圆角矩形 86"/>
              <p:cNvSpPr/>
              <p:nvPr/>
            </p:nvSpPr>
            <p:spPr>
              <a:xfrm>
                <a:off x="1880959" y="2839545"/>
                <a:ext cx="1316617" cy="1890054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en-US" altLang="zh-CN" sz="1400" dirty="0"/>
              </a:p>
            </p:txBody>
          </p:sp>
          <p:sp>
            <p:nvSpPr>
              <p:cNvPr id="88" name="文本框 87"/>
              <p:cNvSpPr txBox="1"/>
              <p:nvPr/>
            </p:nvSpPr>
            <p:spPr>
              <a:xfrm>
                <a:off x="1549284" y="1795085"/>
                <a:ext cx="1979967" cy="11326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kumimoji="1" lang="zh-CN" altLang="en-US" sz="1400" dirty="0">
                    <a:solidFill>
                      <a:schemeClr val="bg1"/>
                    </a:solidFill>
                  </a:rPr>
                  <a:t>健康风险</a:t>
                </a:r>
                <a:endParaRPr kumimoji="1" lang="en-US" altLang="zh-CN" sz="1400" dirty="0">
                  <a:solidFill>
                    <a:schemeClr val="bg1"/>
                  </a:solidFill>
                </a:endParaRPr>
              </a:p>
              <a:p>
                <a:pPr algn="ctr"/>
                <a:r>
                  <a:rPr kumimoji="1" lang="zh-CN" altLang="en-US" sz="1400" dirty="0">
                    <a:solidFill>
                      <a:schemeClr val="bg1"/>
                    </a:solidFill>
                  </a:rPr>
                  <a:t>主动预警</a:t>
                </a:r>
                <a:endParaRPr kumimoji="1" lang="en-US" altLang="zh-CN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89" name="文本框 88"/>
            <p:cNvSpPr txBox="1"/>
            <p:nvPr/>
          </p:nvSpPr>
          <p:spPr>
            <a:xfrm>
              <a:off x="6299275" y="8472264"/>
              <a:ext cx="1621738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zh-CN" altLang="en-US" sz="1100" dirty="0">
                  <a:solidFill>
                    <a:schemeClr val="bg1"/>
                  </a:solidFill>
                </a:rPr>
                <a:t>营养摄入素缺口预警</a:t>
              </a:r>
              <a:endParaRPr kumimoji="1" lang="en-US" altLang="zh-CN" sz="1100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zh-CN" altLang="en-US" sz="1100" dirty="0">
                  <a:solidFill>
                    <a:schemeClr val="bg1"/>
                  </a:solidFill>
                </a:rPr>
                <a:t>营养不良主动提醒</a:t>
              </a:r>
              <a:endParaRPr kumimoji="1" lang="en-US" altLang="zh-CN" sz="1100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zh-CN" altLang="en-US" sz="1100" dirty="0">
                  <a:solidFill>
                    <a:schemeClr val="bg1"/>
                  </a:solidFill>
                </a:rPr>
                <a:t>炎症过高预警</a:t>
              </a:r>
              <a:endParaRPr kumimoji="1" lang="en-US" altLang="zh-CN" sz="1100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zh-CN" altLang="en-US" sz="1100" dirty="0">
                  <a:solidFill>
                    <a:schemeClr val="bg1"/>
                  </a:solidFill>
                </a:rPr>
                <a:t>动态安排健康任务</a:t>
              </a:r>
              <a:endParaRPr kumimoji="1" lang="en-US" altLang="zh-CN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4755479" y="2688338"/>
            <a:ext cx="1621738" cy="2251103"/>
            <a:chOff x="7596533" y="1968072"/>
            <a:chExt cx="1621738" cy="2251103"/>
          </a:xfrm>
        </p:grpSpPr>
        <p:sp>
          <p:nvSpPr>
            <p:cNvPr id="10" name="圆角矩形 9"/>
            <p:cNvSpPr/>
            <p:nvPr/>
          </p:nvSpPr>
          <p:spPr>
            <a:xfrm>
              <a:off x="7755768" y="1968072"/>
              <a:ext cx="1321320" cy="225110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en-US" altLang="zh-CN" sz="1400" dirty="0"/>
            </a:p>
          </p:txBody>
        </p:sp>
        <p:sp>
          <p:nvSpPr>
            <p:cNvPr id="29" name="圆角矩形 28"/>
            <p:cNvSpPr/>
            <p:nvPr/>
          </p:nvSpPr>
          <p:spPr>
            <a:xfrm>
              <a:off x="7866061" y="2636492"/>
              <a:ext cx="1102673" cy="22034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/>
                <a:t>饮食建议</a:t>
              </a:r>
              <a:endParaRPr kumimoji="1" lang="en-US" altLang="zh-CN" sz="1400" dirty="0"/>
            </a:p>
          </p:txBody>
        </p:sp>
        <p:sp>
          <p:nvSpPr>
            <p:cNvPr id="30" name="圆角矩形 29"/>
            <p:cNvSpPr/>
            <p:nvPr/>
          </p:nvSpPr>
          <p:spPr>
            <a:xfrm>
              <a:off x="7866061" y="2924170"/>
              <a:ext cx="1102673" cy="22034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/>
                <a:t>营养搭配</a:t>
              </a:r>
              <a:endParaRPr kumimoji="1" lang="en-US" altLang="zh-CN" sz="1400" dirty="0"/>
            </a:p>
          </p:txBody>
        </p:sp>
        <p:sp>
          <p:nvSpPr>
            <p:cNvPr id="31" name="圆角矩形 30"/>
            <p:cNvSpPr/>
            <p:nvPr/>
          </p:nvSpPr>
          <p:spPr>
            <a:xfrm>
              <a:off x="7866162" y="3228973"/>
              <a:ext cx="1102673" cy="22034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/>
                <a:t>热量设计</a:t>
              </a:r>
              <a:endParaRPr kumimoji="1" lang="en-US" altLang="zh-CN" sz="1400" dirty="0"/>
            </a:p>
          </p:txBody>
        </p:sp>
        <p:sp>
          <p:nvSpPr>
            <p:cNvPr id="32" name="圆角矩形 31"/>
            <p:cNvSpPr/>
            <p:nvPr/>
          </p:nvSpPr>
          <p:spPr>
            <a:xfrm>
              <a:off x="7866061" y="3525272"/>
              <a:ext cx="1102673" cy="22034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/>
                <a:t>补剂推荐</a:t>
              </a:r>
              <a:endParaRPr kumimoji="1" lang="en-US" altLang="zh-CN" sz="1400" dirty="0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596533" y="2059573"/>
              <a:ext cx="162173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zh-CN" altLang="en-US" sz="1400" dirty="0">
                  <a:solidFill>
                    <a:schemeClr val="bg1"/>
                  </a:solidFill>
                </a:rPr>
                <a:t>个性化方案</a:t>
              </a:r>
              <a:endParaRPr kumimoji="1" lang="en-US" altLang="zh-CN" sz="1400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zh-CN" altLang="en-US" sz="1400" dirty="0">
                  <a:solidFill>
                    <a:schemeClr val="bg1"/>
                  </a:solidFill>
                </a:rPr>
                <a:t>制定</a:t>
              </a:r>
              <a:endParaRPr kumimoji="1" lang="en-US" altLang="zh-CN" sz="1400" dirty="0">
                <a:solidFill>
                  <a:schemeClr val="bg1"/>
                </a:solidFill>
              </a:endParaRPr>
            </a:p>
          </p:txBody>
        </p:sp>
        <p:sp>
          <p:nvSpPr>
            <p:cNvPr id="90" name="圆角矩形 89"/>
            <p:cNvSpPr/>
            <p:nvPr/>
          </p:nvSpPr>
          <p:spPr>
            <a:xfrm>
              <a:off x="7887558" y="3821454"/>
              <a:ext cx="1102673" cy="22034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/>
                <a:t>健康周任务</a:t>
              </a:r>
              <a:endParaRPr kumimoji="1" lang="en-US" altLang="zh-CN" sz="1400" dirty="0"/>
            </a:p>
          </p:txBody>
        </p:sp>
      </p:grpSp>
      <p:cxnSp>
        <p:nvCxnSpPr>
          <p:cNvPr id="93" name="直线箭头连接符 92"/>
          <p:cNvCxnSpPr/>
          <p:nvPr/>
        </p:nvCxnSpPr>
        <p:spPr>
          <a:xfrm>
            <a:off x="6001324" y="3782425"/>
            <a:ext cx="6303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文本框 97"/>
          <p:cNvSpPr txBox="1"/>
          <p:nvPr/>
        </p:nvSpPr>
        <p:spPr>
          <a:xfrm>
            <a:off x="8993750" y="4201677"/>
            <a:ext cx="10784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zh-CN" altLang="en-US" sz="1800" dirty="0"/>
              <a:t>游戏化</a:t>
            </a:r>
            <a:endParaRPr kumimoji="1" lang="en-US" altLang="zh-CN" sz="1800" dirty="0"/>
          </a:p>
        </p:txBody>
      </p:sp>
      <p:sp>
        <p:nvSpPr>
          <p:cNvPr id="99" name="文本框 98"/>
          <p:cNvSpPr txBox="1"/>
          <p:nvPr/>
        </p:nvSpPr>
        <p:spPr>
          <a:xfrm>
            <a:off x="7088783" y="6350165"/>
            <a:ext cx="10784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zh-CN" altLang="en-US" sz="1800" dirty="0"/>
              <a:t>主动化</a:t>
            </a:r>
            <a:endParaRPr kumimoji="1" lang="en-US" altLang="zh-CN" sz="1800" dirty="0"/>
          </a:p>
        </p:txBody>
      </p:sp>
      <p:sp>
        <p:nvSpPr>
          <p:cNvPr id="100" name="文本框 99"/>
          <p:cNvSpPr txBox="1"/>
          <p:nvPr/>
        </p:nvSpPr>
        <p:spPr>
          <a:xfrm>
            <a:off x="10638219" y="3168313"/>
            <a:ext cx="11792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体重变轻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指标变好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精力变好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生物年龄衰老减缓</a:t>
            </a:r>
            <a:endParaRPr kumimoji="1" lang="en-US" altLang="zh-CN" dirty="0">
              <a:solidFill>
                <a:schemeClr val="bg1"/>
              </a:solidFill>
            </a:endParaRPr>
          </a:p>
        </p:txBody>
      </p:sp>
      <p:cxnSp>
        <p:nvCxnSpPr>
          <p:cNvPr id="111" name="直线箭头连接符 110"/>
          <p:cNvCxnSpPr/>
          <p:nvPr/>
        </p:nvCxnSpPr>
        <p:spPr>
          <a:xfrm>
            <a:off x="8537669" y="3838792"/>
            <a:ext cx="3375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498764" y="428582"/>
            <a:ext cx="8749189" cy="664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altLang="zh-CN" sz="3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150 </a:t>
            </a:r>
            <a:r>
              <a:rPr lang="zh-CN" altLang="en-US" sz="3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名付费用户，健康管理闭环已初步验证</a:t>
            </a:r>
            <a:endParaRPr lang="en-US" sz="3600" dirty="0"/>
          </a:p>
        </p:txBody>
      </p:sp>
      <p:sp>
        <p:nvSpPr>
          <p:cNvPr id="5" name="Text 1"/>
          <p:cNvSpPr/>
          <p:nvPr/>
        </p:nvSpPr>
        <p:spPr>
          <a:xfrm>
            <a:off x="1346666" y="2574992"/>
            <a:ext cx="2327910" cy="2976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endParaRPr lang="en-US" sz="16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4178" y="1907765"/>
            <a:ext cx="1696987" cy="3678887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60708" y="5762928"/>
            <a:ext cx="3857961" cy="66649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650" dirty="0" err="1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Nobile" pitchFamily="34" charset="-120"/>
              </a:rPr>
              <a:t>主动提醒</a:t>
            </a:r>
            <a:r>
              <a:rPr lang="zh-CN" altLang="en-US" sz="1650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Nobile" pitchFamily="34" charset="-120"/>
              </a:rPr>
              <a:t>，</a:t>
            </a:r>
            <a:r>
              <a:rPr lang="en-US" sz="1650" dirty="0" err="1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Nobile" pitchFamily="34" charset="-120"/>
              </a:rPr>
              <a:t>日常咨询</a:t>
            </a:r>
            <a:r>
              <a:rPr lang="zh-CN" altLang="en-US" sz="1650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Nobile" pitchFamily="34" charset="-120"/>
              </a:rPr>
              <a:t>，营养评估已验证</a:t>
            </a:r>
            <a:endParaRPr lang="en-US" altLang="zh-CN" sz="1650" dirty="0">
              <a:solidFill>
                <a:srgbClr val="405449"/>
              </a:solidFill>
              <a:latin typeface="PingFang SC" panose="020B0400000000000000" pitchFamily="34" charset="-122"/>
              <a:ea typeface="PingFang SC" panose="020B0400000000000000" pitchFamily="34" charset="-122"/>
              <a:cs typeface="Nobile" pitchFamily="34" charset="-120"/>
            </a:endParaRPr>
          </a:p>
          <a:p>
            <a:pPr marL="0" indent="0" algn="ctr">
              <a:lnSpc>
                <a:spcPts val="2300"/>
              </a:lnSpc>
              <a:buNone/>
            </a:pPr>
            <a:r>
              <a:rPr lang="zh-CN" altLang="en-US" sz="1650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（真人导入，</a:t>
            </a:r>
            <a:r>
              <a:rPr lang="en-US" altLang="zh-CN" sz="1650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AI</a:t>
            </a:r>
            <a:r>
              <a:rPr lang="zh-CN" altLang="en-US" sz="1650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托管）</a:t>
            </a:r>
            <a:endParaRPr lang="en-US" sz="165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6042" y="2199869"/>
            <a:ext cx="1389454" cy="3012241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5072596" y="5409234"/>
            <a:ext cx="6898122" cy="4646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algn="ctr">
              <a:lnSpc>
                <a:spcPts val="2300"/>
              </a:lnSpc>
            </a:pPr>
            <a:r>
              <a:rPr lang="en-US" sz="1650" dirty="0" err="1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数据看版</a:t>
            </a:r>
            <a:r>
              <a:rPr lang="zh-CN" altLang="en-US" sz="1650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，</a:t>
            </a:r>
            <a:r>
              <a:rPr lang="en-US" altLang="zh-CN" sz="1650" dirty="0" err="1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Nobile" pitchFamily="34" charset="-120"/>
              </a:rPr>
              <a:t>排名积分</a:t>
            </a:r>
            <a:r>
              <a:rPr lang="zh-CN" altLang="en-US" sz="1650" dirty="0">
                <a:solidFill>
                  <a:srgbClr val="405449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Nobile" pitchFamily="34" charset="-120"/>
              </a:rPr>
              <a:t>，</a:t>
            </a:r>
            <a:r>
              <a:rPr lang="en-US" altLang="zh-CN" sz="1650" dirty="0" err="1">
                <a:latin typeface="PingFang SC" panose="020B0400000000000000" pitchFamily="34" charset="-122"/>
                <a:ea typeface="PingFang SC" panose="020B0400000000000000" pitchFamily="34" charset="-122"/>
              </a:rPr>
              <a:t>计划追踪</a:t>
            </a:r>
            <a:r>
              <a:rPr lang="zh-CN" altLang="en-US" sz="1650" dirty="0">
                <a:latin typeface="PingFang SC" panose="020B0400000000000000" pitchFamily="34" charset="-122"/>
                <a:ea typeface="PingFang SC" panose="020B0400000000000000" pitchFamily="34" charset="-122"/>
              </a:rPr>
              <a:t>，预计</a:t>
            </a:r>
            <a:r>
              <a:rPr lang="en-US" altLang="zh-CN" sz="1650" dirty="0">
                <a:latin typeface="PingFang SC" panose="020B0400000000000000" pitchFamily="34" charset="-122"/>
                <a:ea typeface="PingFang SC" panose="020B0400000000000000" pitchFamily="34" charset="-122"/>
              </a:rPr>
              <a:t>2</a:t>
            </a:r>
            <a:r>
              <a:rPr lang="zh-CN" altLang="en-US" sz="1650" dirty="0">
                <a:latin typeface="PingFang SC" panose="020B0400000000000000" pitchFamily="34" charset="-122"/>
                <a:ea typeface="PingFang SC" panose="020B0400000000000000" pitchFamily="34" charset="-122"/>
              </a:rPr>
              <a:t>月</a:t>
            </a:r>
            <a:r>
              <a:rPr lang="en-US" altLang="zh-CN" sz="1650" dirty="0">
                <a:latin typeface="PingFang SC" panose="020B0400000000000000" pitchFamily="34" charset="-122"/>
                <a:ea typeface="PingFang SC" panose="020B0400000000000000" pitchFamily="34" charset="-122"/>
              </a:rPr>
              <a:t>15</a:t>
            </a:r>
            <a:r>
              <a:rPr lang="zh-CN" altLang="en-US" sz="1650" dirty="0">
                <a:latin typeface="PingFang SC" panose="020B0400000000000000" pitchFamily="34" charset="-122"/>
                <a:ea typeface="PingFang SC" panose="020B0400000000000000" pitchFamily="34" charset="-122"/>
              </a:rPr>
              <a:t>日上线</a:t>
            </a:r>
            <a:endParaRPr lang="en-US" altLang="zh-CN" sz="165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ts val="2300"/>
              </a:lnSpc>
            </a:pPr>
            <a:endParaRPr lang="en-US" altLang="zh-CN" sz="165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0" indent="0" algn="ctr">
              <a:lnSpc>
                <a:spcPts val="2300"/>
              </a:lnSpc>
              <a:buNone/>
            </a:pPr>
            <a:endParaRPr lang="en-US" sz="1650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4665" y="2199869"/>
            <a:ext cx="1389453" cy="3020792"/>
          </a:xfrm>
          <a:prstGeom prst="rect">
            <a:avLst/>
          </a:prstGeom>
        </p:spPr>
      </p:pic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4745" y="2155956"/>
            <a:ext cx="1326684" cy="2876131"/>
          </a:xfrm>
          <a:prstGeom prst="rect">
            <a:avLst/>
          </a:prstGeom>
        </p:spPr>
      </p:pic>
      <p:pic>
        <p:nvPicPr>
          <p:cNvPr id="15" name="图片 14" descr="图形用户界面, 应用程序&#10;&#10;描述已自动生成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1911" y="2156537"/>
            <a:ext cx="1389453" cy="3014806"/>
          </a:xfrm>
          <a:prstGeom prst="rect">
            <a:avLst/>
          </a:prstGeom>
        </p:spPr>
      </p:pic>
      <p:pic>
        <p:nvPicPr>
          <p:cNvPr id="18" name="图片 17" descr="文本&#10;&#10;描述已自动生成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3165" y="1907765"/>
            <a:ext cx="1695512" cy="3678888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2761290" y="1991289"/>
            <a:ext cx="1574480" cy="646331"/>
          </a:xfrm>
          <a:prstGeom prst="rect">
            <a:avLst/>
          </a:prstGeom>
          <a:solidFill>
            <a:srgbClr val="ACBF8D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真实客户连续使用</a:t>
            </a:r>
            <a:r>
              <a:rPr kumimoji="1" lang="en-US" altLang="zh-CN" dirty="0">
                <a:solidFill>
                  <a:schemeClr val="bg1"/>
                </a:solidFill>
              </a:rPr>
              <a:t>6</a:t>
            </a:r>
            <a:r>
              <a:rPr kumimoji="1" lang="zh-CN" altLang="en-US" dirty="0">
                <a:solidFill>
                  <a:schemeClr val="bg1"/>
                </a:solidFill>
              </a:rPr>
              <a:t>个月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79749" y="1949318"/>
            <a:ext cx="1425844" cy="923330"/>
          </a:xfrm>
          <a:prstGeom prst="rect">
            <a:avLst/>
          </a:prstGeom>
          <a:solidFill>
            <a:srgbClr val="ACBF8D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真实客户减掉</a:t>
            </a:r>
            <a:r>
              <a:rPr kumimoji="1" lang="en-US" altLang="zh-CN" dirty="0">
                <a:solidFill>
                  <a:schemeClr val="bg1"/>
                </a:solidFill>
              </a:rPr>
              <a:t>20</a:t>
            </a:r>
            <a:r>
              <a:rPr kumimoji="1" lang="zh-CN" altLang="en-US" dirty="0">
                <a:solidFill>
                  <a:schemeClr val="bg1"/>
                </a:solidFill>
              </a:rPr>
              <a:t>斤（真人前期导入）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51484" y="1124454"/>
            <a:ext cx="6098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减重结果 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+ </a:t>
            </a:r>
            <a:r>
              <a:rPr lang="zh-CN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连续使用 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+ </a:t>
            </a:r>
            <a:r>
              <a:rPr lang="zh-CN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数据化追踪，系统已可规模化复制</a:t>
            </a:r>
            <a:endParaRPr lang="zh-CN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734796" y="1863149"/>
          <a:ext cx="10515600" cy="2133600"/>
        </p:xfrm>
        <a:graphic>
          <a:graphicData uri="http://schemas.openxmlformats.org/drawingml/2006/table">
            <a:tbl>
              <a:tblPr/>
              <a:tblGrid>
                <a:gridCol w="3505200"/>
                <a:gridCol w="2573594"/>
                <a:gridCol w="4436806"/>
              </a:tblGrid>
              <a:tr h="0">
                <a:tc>
                  <a:txBody>
                    <a:bodyPr/>
                    <a:lstStyle/>
                    <a:p>
                      <a:pPr rtl="0"/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构成项目</a:t>
                      </a:r>
                      <a:endParaRPr lang="zh-CN" altLang="en-US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金额 </a:t>
                      </a:r>
                      <a:r>
                        <a:rPr lang="en-US" altLang="zh-CN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(</a:t>
                      </a:r>
                      <a:r>
                        <a:rPr lang="en-GB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RMB)</a:t>
                      </a:r>
                      <a:endParaRPr lang="en-GB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说明</a:t>
                      </a:r>
                      <a:endParaRPr lang="zh-CN" altLang="en-US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rtl="0"/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基础订阅 </a:t>
                      </a:r>
                      <a:r>
                        <a:rPr lang="en-US" altLang="zh-CN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(</a:t>
                      </a:r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核心</a:t>
                      </a:r>
                      <a:r>
                        <a:rPr lang="en-US" altLang="zh-CN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)</a:t>
                      </a:r>
                      <a:endParaRPr lang="zh-CN" altLang="en-US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CN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248</a:t>
                      </a:r>
                      <a:endParaRPr lang="zh-CN" altLang="en-US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GB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AI </a:t>
                      </a:r>
                      <a:r>
                        <a:rPr lang="zh-CN" altLang="en-US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全年健康管理</a:t>
                      </a:r>
                      <a:r>
                        <a:rPr lang="en-US" altLang="zh-CN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/</a:t>
                      </a:r>
                      <a:r>
                        <a:rPr lang="zh-CN" altLang="en-US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饮食运动指导</a:t>
                      </a:r>
                      <a:endParaRPr lang="zh-CN" altLang="en-US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rtl="0"/>
                      <a:r>
                        <a:rPr lang="zh-CN" altLang="en-US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进阶检测升级 </a:t>
                      </a:r>
                      <a:r>
                        <a:rPr lang="en-US" altLang="zh-CN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(</a:t>
                      </a:r>
                      <a:r>
                        <a:rPr lang="zh-CN" altLang="en-US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约</a:t>
                      </a:r>
                      <a:r>
                        <a:rPr lang="en-US" altLang="zh-CN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30%</a:t>
                      </a:r>
                      <a:r>
                        <a:rPr lang="zh-CN" altLang="en-US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用户</a:t>
                      </a:r>
                      <a:r>
                        <a:rPr lang="en-US" altLang="zh-CN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)</a:t>
                      </a:r>
                      <a:endParaRPr lang="zh-CN" altLang="en-US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CN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+350</a:t>
                      </a:r>
                      <a:endParaRPr lang="zh-CN" altLang="en-US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专项检测数据分析</a:t>
                      </a:r>
                      <a:endParaRPr lang="zh-CN" altLang="en-US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rtl="0"/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增值商品 </a:t>
                      </a:r>
                      <a:r>
                        <a:rPr lang="en-US" altLang="zh-CN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/ </a:t>
                      </a:r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服务</a:t>
                      </a:r>
                      <a:endParaRPr lang="zh-CN" altLang="en-US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CN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+200~400</a:t>
                      </a:r>
                      <a:endParaRPr lang="zh-CN" altLang="en-US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健康补剂，商品等</a:t>
                      </a:r>
                      <a:endParaRPr lang="zh-CN" altLang="en-US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rtl="0"/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综合 </a:t>
                      </a:r>
                      <a:r>
                        <a:rPr lang="en-GB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ARPU / LTV</a:t>
                      </a:r>
                      <a:endParaRPr lang="en-GB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CN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800~1000 </a:t>
                      </a:r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元</a:t>
                      </a:r>
                      <a:endParaRPr lang="zh-CN" altLang="en-US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综合年度单用户产值</a:t>
                      </a:r>
                      <a:endParaRPr lang="zh-CN" altLang="en-US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734796" y="4477295"/>
          <a:ext cx="10515600" cy="1706880"/>
        </p:xfrm>
        <a:graphic>
          <a:graphicData uri="http://schemas.openxmlformats.org/drawingml/2006/table">
            <a:tbl>
              <a:tblPr/>
              <a:tblGrid>
                <a:gridCol w="2583426"/>
                <a:gridCol w="2197510"/>
                <a:gridCol w="5734664"/>
              </a:tblGrid>
              <a:tr h="0">
                <a:tc>
                  <a:txBody>
                    <a:bodyPr/>
                    <a:lstStyle/>
                    <a:p>
                      <a:pPr rtl="0"/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渠道类型</a:t>
                      </a:r>
                      <a:endParaRPr lang="zh-CN" altLang="en-US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GB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CAC </a:t>
                      </a:r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区间 </a:t>
                      </a:r>
                      <a:r>
                        <a:rPr lang="en-US" altLang="zh-CN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(</a:t>
                      </a:r>
                      <a:r>
                        <a:rPr lang="en-GB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RMB)</a:t>
                      </a:r>
                      <a:endParaRPr lang="en-GB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渠道说明</a:t>
                      </a:r>
                      <a:endParaRPr lang="zh-CN" altLang="en-US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rtl="0"/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内容 </a:t>
                      </a:r>
                      <a:r>
                        <a:rPr lang="en-US" altLang="zh-CN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+ </a:t>
                      </a:r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私域</a:t>
                      </a:r>
                      <a:endParaRPr lang="zh-CN" altLang="en-US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CN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40 - 80 </a:t>
                      </a:r>
                      <a:r>
                        <a:rPr lang="zh-CN" altLang="en-US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元</a:t>
                      </a:r>
                      <a:endParaRPr lang="zh-CN" altLang="en-US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核心获客渠道，通过垂直内容精准吸粉</a:t>
                      </a:r>
                      <a:endParaRPr lang="zh-CN" altLang="en-US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rtl="0"/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用户转介绍 </a:t>
                      </a:r>
                      <a:r>
                        <a:rPr lang="en-US" altLang="zh-CN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(</a:t>
                      </a:r>
                      <a:r>
                        <a:rPr lang="en-GB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MGM)</a:t>
                      </a:r>
                      <a:endParaRPr lang="en-GB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≈ </a:t>
                      </a:r>
                      <a:r>
                        <a:rPr lang="en-US" altLang="zh-CN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20 - 50 </a:t>
                      </a:r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元</a:t>
                      </a:r>
                      <a:endParaRPr lang="zh-CN" altLang="en-US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高满意度带来的低成本增长</a:t>
                      </a:r>
                      <a:endParaRPr lang="zh-CN" altLang="en-US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rtl="0"/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渠道</a:t>
                      </a:r>
                      <a:r>
                        <a:rPr lang="en-US" altLang="zh-CN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/</a:t>
                      </a:r>
                      <a:r>
                        <a:rPr lang="en-GB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B</a:t>
                      </a:r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端合作</a:t>
                      </a:r>
                      <a:endParaRPr lang="zh-CN" altLang="en-US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CN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80 - 150 </a:t>
                      </a:r>
                      <a:r>
                        <a:rPr lang="zh-CN" altLang="en-US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元</a:t>
                      </a:r>
                      <a:endParaRPr lang="zh-CN" altLang="en-US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体检中心，健身房、保险机构精准导流</a:t>
                      </a:r>
                      <a:endParaRPr lang="zh-CN" altLang="en-US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Text 0"/>
          <p:cNvSpPr/>
          <p:nvPr/>
        </p:nvSpPr>
        <p:spPr>
          <a:xfrm>
            <a:off x="734796" y="304492"/>
            <a:ext cx="10358774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zh-CN" altLang="en-US" sz="4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订阅费是基础，</a:t>
            </a:r>
            <a:r>
              <a:rPr lang="zh-CN" altLang="en-GB" sz="4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客户</a:t>
            </a:r>
            <a:r>
              <a:rPr lang="zh-CN" altLang="en-GB" sz="4800" dirty="0">
                <a:solidFill>
                  <a:srgbClr val="000000"/>
                </a:solidFill>
                <a:latin typeface="-webkit-standard"/>
              </a:rPr>
              <a:t>终身</a:t>
            </a:r>
            <a:r>
              <a:rPr lang="zh-CN" altLang="en-US" sz="4800" dirty="0">
                <a:solidFill>
                  <a:srgbClr val="000000"/>
                </a:solidFill>
                <a:latin typeface="-webkit-standard"/>
              </a:rPr>
              <a:t>价值</a:t>
            </a:r>
            <a:r>
              <a:rPr lang="zh-CN" altLang="en-US" sz="4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上限有空间</a:t>
            </a:r>
            <a:endParaRPr lang="en-US" sz="4450" dirty="0"/>
          </a:p>
        </p:txBody>
      </p:sp>
      <p:sp>
        <p:nvSpPr>
          <p:cNvPr id="7" name="文本框 6"/>
          <p:cNvSpPr txBox="1"/>
          <p:nvPr/>
        </p:nvSpPr>
        <p:spPr>
          <a:xfrm>
            <a:off x="675968" y="1013271"/>
            <a:ext cx="100897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基础订阅 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+ </a:t>
            </a:r>
            <a:r>
              <a:rPr lang="zh-CN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升级服务 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+ </a:t>
            </a:r>
            <a:r>
              <a:rPr lang="zh-CN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增值商品，单用户年度价值 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800–1000 </a:t>
            </a:r>
            <a:r>
              <a:rPr lang="zh-CN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元，</a:t>
            </a:r>
            <a:r>
              <a:rPr lang="en-GB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CAC </a:t>
            </a:r>
            <a:r>
              <a:rPr lang="zh-CN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明显可控</a:t>
            </a:r>
            <a:endParaRPr lang="zh-CN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5094029" y="1961602"/>
          <a:ext cx="6662752" cy="3938866"/>
        </p:xfrm>
        <a:graphic>
          <a:graphicData uri="http://schemas.openxmlformats.org/drawingml/2006/table">
            <a:tbl>
              <a:tblPr/>
              <a:tblGrid>
                <a:gridCol w="1665688"/>
                <a:gridCol w="1665688"/>
                <a:gridCol w="1665688"/>
                <a:gridCol w="1665688"/>
              </a:tblGrid>
              <a:tr h="504078">
                <a:tc>
                  <a:txBody>
                    <a:bodyPr/>
                    <a:lstStyle/>
                    <a:p>
                      <a:r>
                        <a:rPr lang="zh-CN" altLang="en-US"/>
                        <a:t>阶段</a:t>
                      </a:r>
                      <a:endParaRPr lang="zh-CN" alt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/>
                        <a:t>核心渠道</a:t>
                      </a:r>
                      <a:endParaRPr lang="zh-CN" alt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/>
                        <a:t>代表方式</a:t>
                      </a:r>
                      <a:endParaRPr lang="zh-CN" alt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获客逻辑</a:t>
                      </a:r>
                      <a:endParaRPr lang="zh-CN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2136">
                <a:tc>
                  <a:txBody>
                    <a:bodyPr/>
                    <a:lstStyle/>
                    <a:p>
                      <a:r>
                        <a:rPr lang="zh-CN" altLang="en-US" b="1" dirty="0"/>
                        <a:t>早期</a:t>
                      </a:r>
                      <a:endParaRPr lang="en-US" altLang="zh-CN" b="1" dirty="0"/>
                    </a:p>
                    <a:p>
                      <a:r>
                        <a:rPr lang="zh-CN" altLang="en-US" b="1" dirty="0"/>
                        <a:t>（</a:t>
                      </a:r>
                      <a:r>
                        <a:rPr lang="en-US" altLang="zh-CN" b="1" dirty="0"/>
                        <a:t>0–6 </a:t>
                      </a:r>
                      <a:r>
                        <a:rPr lang="zh-CN" altLang="en-US" b="1" dirty="0"/>
                        <a:t>个月）</a:t>
                      </a:r>
                      <a:endParaRPr lang="zh-CN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/>
                        <a:t>内容 </a:t>
                      </a:r>
                      <a:r>
                        <a:rPr lang="en-US" altLang="zh-CN"/>
                        <a:t>+ </a:t>
                      </a:r>
                      <a:r>
                        <a:rPr lang="zh-CN" altLang="en-US"/>
                        <a:t>私域</a:t>
                      </a:r>
                      <a:endParaRPr lang="zh-CN" alt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/>
                        <a:t>创始人 </a:t>
                      </a:r>
                      <a:r>
                        <a:rPr lang="en-GB"/>
                        <a:t>IP </a:t>
                      </a:r>
                      <a:r>
                        <a:rPr lang="zh-CN" altLang="en-US"/>
                        <a:t>内容；创始人私域社群</a:t>
                      </a:r>
                      <a:endParaRPr lang="zh-CN" alt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高信任背书，精准转化</a:t>
                      </a:r>
                      <a:endParaRPr lang="zh-CN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60194">
                <a:tc>
                  <a:txBody>
                    <a:bodyPr/>
                    <a:lstStyle/>
                    <a:p>
                      <a:r>
                        <a:rPr lang="zh-CN" altLang="en-US" b="1" dirty="0"/>
                        <a:t>中期</a:t>
                      </a:r>
                      <a:endParaRPr lang="en-US" altLang="zh-CN" b="1" dirty="0"/>
                    </a:p>
                    <a:p>
                      <a:r>
                        <a:rPr lang="zh-CN" altLang="en-US" b="1" dirty="0"/>
                        <a:t>（</a:t>
                      </a:r>
                      <a:r>
                        <a:rPr lang="en-US" altLang="zh-CN" b="1" dirty="0"/>
                        <a:t>6–18 </a:t>
                      </a:r>
                      <a:r>
                        <a:rPr lang="zh-CN" altLang="en-US" b="1" dirty="0"/>
                        <a:t>个月）</a:t>
                      </a:r>
                      <a:endParaRPr lang="zh-CN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/>
                        <a:t>内容规模化</a:t>
                      </a:r>
                      <a:endParaRPr lang="zh-CN" alt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/>
                        <a:t>产品账号内容；方法论 </a:t>
                      </a:r>
                      <a:r>
                        <a:rPr lang="en-US" altLang="zh-CN"/>
                        <a:t>/ </a:t>
                      </a:r>
                      <a:r>
                        <a:rPr lang="zh-CN" altLang="en-US"/>
                        <a:t>案例内容；小额投流</a:t>
                      </a:r>
                      <a:endParaRPr lang="zh-CN" alt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内容验证后放大，降低试错成本</a:t>
                      </a:r>
                      <a:endParaRPr lang="zh-CN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60194">
                <a:tc>
                  <a:txBody>
                    <a:bodyPr/>
                    <a:lstStyle/>
                    <a:p>
                      <a:r>
                        <a:rPr lang="zh-CN" altLang="en-US" b="1" dirty="0"/>
                        <a:t>中长期</a:t>
                      </a:r>
                      <a:endParaRPr lang="en-US" altLang="zh-CN" b="1" dirty="0"/>
                    </a:p>
                    <a:p>
                      <a:r>
                        <a:rPr lang="zh-CN" altLang="en-US" b="1" dirty="0"/>
                        <a:t>（</a:t>
                      </a:r>
                      <a:r>
                        <a:rPr lang="en-US" altLang="zh-CN" b="1" dirty="0"/>
                        <a:t>18 </a:t>
                      </a:r>
                      <a:r>
                        <a:rPr lang="zh-CN" altLang="en-US" b="1" dirty="0"/>
                        <a:t>个月</a:t>
                      </a:r>
                      <a:r>
                        <a:rPr lang="en-US" altLang="zh-CN" b="1" dirty="0"/>
                        <a:t>+</a:t>
                      </a:r>
                      <a:r>
                        <a:rPr lang="zh-CN" altLang="en-US" b="1" dirty="0"/>
                        <a:t>）</a:t>
                      </a:r>
                      <a:endParaRPr lang="zh-CN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裂变 </a:t>
                      </a:r>
                      <a:r>
                        <a:rPr lang="en-US" altLang="zh-CN" dirty="0"/>
                        <a:t>+ </a:t>
                      </a:r>
                      <a:r>
                        <a:rPr lang="zh-CN" altLang="en-US" dirty="0"/>
                        <a:t>合作</a:t>
                      </a:r>
                      <a:endParaRPr lang="zh-CN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老用户转介绍家庭；</a:t>
                      </a:r>
                      <a:r>
                        <a:rPr lang="en-GB" dirty="0"/>
                        <a:t>B2B2C / </a:t>
                      </a:r>
                      <a:r>
                        <a:rPr lang="zh-CN" altLang="en-US" dirty="0"/>
                        <a:t>企业 </a:t>
                      </a:r>
                      <a:r>
                        <a:rPr lang="en-US" altLang="zh-CN" dirty="0"/>
                        <a:t>/ </a:t>
                      </a:r>
                      <a:r>
                        <a:rPr lang="zh-CN" altLang="en-US" dirty="0"/>
                        <a:t>医疗合作</a:t>
                      </a:r>
                      <a:endParaRPr lang="zh-CN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信任裂变 </a:t>
                      </a:r>
                      <a:r>
                        <a:rPr lang="en-US" altLang="zh-CN" dirty="0"/>
                        <a:t>+ </a:t>
                      </a:r>
                      <a:r>
                        <a:rPr lang="zh-CN" altLang="en-US" dirty="0"/>
                        <a:t>组织采购</a:t>
                      </a:r>
                      <a:endParaRPr lang="zh-CN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461513" y="574459"/>
            <a:ext cx="73712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从 </a:t>
            </a:r>
            <a:r>
              <a:rPr lang="en-GB" altLang="zh-CN" sz="32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IP </a:t>
            </a:r>
            <a:r>
              <a:rPr lang="zh-CN" altLang="en-US" sz="32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冷启动，到可复制增长的获客路径</a:t>
            </a:r>
            <a:endParaRPr lang="zh-CN" altLang="en-US" sz="3200" dirty="0"/>
          </a:p>
        </p:txBody>
      </p:sp>
      <p:sp>
        <p:nvSpPr>
          <p:cNvPr id="7" name="文本框 6"/>
          <p:cNvSpPr txBox="1"/>
          <p:nvPr/>
        </p:nvSpPr>
        <p:spPr>
          <a:xfrm>
            <a:off x="461512" y="1159234"/>
            <a:ext cx="78198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目前销售渠道已经打通，小红书微信私域初见规模</a:t>
            </a:r>
            <a:endParaRPr lang="zh-CN" altLang="en-US" dirty="0"/>
          </a:p>
        </p:txBody>
      </p:sp>
      <p:pic>
        <p:nvPicPr>
          <p:cNvPr id="9" name="图片 8" descr="图形用户界面, 应用程序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74" y="2113342"/>
            <a:ext cx="1746878" cy="3787126"/>
          </a:xfrm>
          <a:prstGeom prst="rect">
            <a:avLst/>
          </a:prstGeom>
        </p:spPr>
      </p:pic>
      <p:pic>
        <p:nvPicPr>
          <p:cNvPr id="11" name="图片 10" descr="图形用户界面, 文本, 应用程序, 聊天或短信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4601" y="2113341"/>
            <a:ext cx="1746879" cy="378712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" name="表格 37"/>
          <p:cNvGraphicFramePr>
            <a:graphicFrameLocks noGrp="1"/>
          </p:cNvGraphicFramePr>
          <p:nvPr/>
        </p:nvGraphicFramePr>
        <p:xfrm>
          <a:off x="1253381" y="1777462"/>
          <a:ext cx="10309356" cy="4364181"/>
        </p:xfrm>
        <a:graphic>
          <a:graphicData uri="http://schemas.openxmlformats.org/drawingml/2006/table">
            <a:tbl>
              <a:tblPr/>
              <a:tblGrid>
                <a:gridCol w="1165354"/>
                <a:gridCol w="1622323"/>
                <a:gridCol w="1637071"/>
                <a:gridCol w="1519084"/>
                <a:gridCol w="1976284"/>
                <a:gridCol w="2389240"/>
              </a:tblGrid>
              <a:tr h="645682">
                <a:tc>
                  <a:txBody>
                    <a:bodyPr/>
                    <a:lstStyle/>
                    <a:p>
                      <a:pPr rtl="0"/>
                      <a:r>
                        <a:rPr lang="zh-CN" altLang="en-US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层级</a:t>
                      </a:r>
                      <a:endParaRPr lang="zh-CN" altLang="en-US" sz="170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定义</a:t>
                      </a:r>
                      <a:endParaRPr lang="zh-CN" altLang="en-US" sz="170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人群基数</a:t>
                      </a:r>
                      <a:endParaRPr lang="zh-CN" altLang="en-US" sz="170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统一客单价 </a:t>
                      </a:r>
                      <a:r>
                        <a:rPr lang="en-US" altLang="zh-CN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(</a:t>
                      </a:r>
                      <a:r>
                        <a:rPr lang="en-GB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ARPU)</a:t>
                      </a:r>
                      <a:endParaRPr lang="en-GB" sz="170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年市场规模 </a:t>
                      </a:r>
                      <a:r>
                        <a:rPr lang="en-US" altLang="zh-CN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(</a:t>
                      </a:r>
                      <a:r>
                        <a:rPr lang="en-GB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RMB)</a:t>
                      </a:r>
                      <a:endParaRPr lang="en-GB" sz="170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关键说明</a:t>
                      </a:r>
                      <a:endParaRPr lang="zh-CN" altLang="en-US" sz="170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50999">
                <a:tc>
                  <a:txBody>
                    <a:bodyPr/>
                    <a:lstStyle/>
                    <a:p>
                      <a:pPr rtl="0"/>
                      <a:r>
                        <a:rPr lang="en-GB" sz="1700" b="1" dirty="0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TAM</a:t>
                      </a:r>
                      <a:endParaRPr lang="en-GB" sz="1700" dirty="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潜在市场总量</a:t>
                      </a:r>
                      <a:endParaRPr lang="zh-CN" altLang="en-US" sz="170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700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≈ </a:t>
                      </a:r>
                      <a:r>
                        <a:rPr lang="en-US" altLang="zh-CN" sz="1700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9,900 </a:t>
                      </a:r>
                      <a:r>
                        <a:rPr lang="zh-CN" altLang="en-US" sz="1700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万人</a:t>
                      </a:r>
                      <a:endParaRPr lang="zh-CN" altLang="en-US" sz="170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CN" sz="1700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¥350</a:t>
                      </a:r>
                      <a:endParaRPr lang="en-US" altLang="zh-CN" sz="170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≈ </a:t>
                      </a:r>
                      <a:r>
                        <a:rPr lang="en-US" altLang="zh-CN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346.5 </a:t>
                      </a:r>
                      <a:r>
                        <a:rPr lang="zh-CN" altLang="en-US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亿元</a:t>
                      </a:r>
                      <a:endParaRPr lang="zh-CN" altLang="en-US" sz="170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CN" sz="1700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25-55</a:t>
                      </a:r>
                      <a:r>
                        <a:rPr lang="zh-CN" altLang="en-US" sz="1700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岁、有慢病</a:t>
                      </a:r>
                      <a:r>
                        <a:rPr lang="en-US" altLang="zh-CN" sz="1700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/</a:t>
                      </a:r>
                      <a:r>
                        <a:rPr lang="zh-CN" altLang="en-US" sz="1700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亚健康痛点且有付费意愿的人群总量。</a:t>
                      </a:r>
                      <a:endParaRPr lang="zh-CN" altLang="en-US" sz="170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50999">
                <a:tc>
                  <a:txBody>
                    <a:bodyPr/>
                    <a:lstStyle/>
                    <a:p>
                      <a:pPr rtl="0"/>
                      <a:r>
                        <a:rPr lang="en-GB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SAM</a:t>
                      </a:r>
                      <a:endParaRPr lang="en-GB" sz="170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可服务市场</a:t>
                      </a:r>
                      <a:endParaRPr lang="zh-CN" altLang="en-US" sz="170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700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≈ </a:t>
                      </a:r>
                      <a:r>
                        <a:rPr lang="en-US" altLang="zh-CN" sz="1700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1,980 </a:t>
                      </a:r>
                      <a:r>
                        <a:rPr lang="zh-CN" altLang="en-US" sz="1700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万人</a:t>
                      </a:r>
                      <a:endParaRPr lang="zh-CN" altLang="en-US" sz="170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CN" sz="1700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¥350</a:t>
                      </a:r>
                      <a:endParaRPr lang="en-US" altLang="zh-CN" sz="170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≈ </a:t>
                      </a:r>
                      <a:r>
                        <a:rPr lang="en-US" altLang="zh-CN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69.3 </a:t>
                      </a:r>
                      <a:r>
                        <a:rPr lang="zh-CN" altLang="en-US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亿元</a:t>
                      </a:r>
                      <a:endParaRPr lang="zh-CN" altLang="en-US" sz="170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700" dirty="0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习惯线上订阅制、认可 </a:t>
                      </a:r>
                      <a:r>
                        <a:rPr lang="en-GB" sz="1700" dirty="0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AI </a:t>
                      </a:r>
                      <a:r>
                        <a:rPr lang="zh-CN" altLang="en-US" sz="1700" dirty="0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数字化健康管理的核心用户。</a:t>
                      </a:r>
                      <a:endParaRPr lang="zh-CN" altLang="en-US" sz="1700" dirty="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03657">
                <a:tc>
                  <a:txBody>
                    <a:bodyPr/>
                    <a:lstStyle/>
                    <a:p>
                      <a:pPr rtl="0"/>
                      <a:r>
                        <a:rPr lang="en-GB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SOM</a:t>
                      </a:r>
                      <a:endParaRPr lang="en-GB" sz="170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可获得市场</a:t>
                      </a:r>
                      <a:endParaRPr lang="zh-CN" altLang="en-US" sz="170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CN" sz="1700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5 - 30 </a:t>
                      </a:r>
                      <a:r>
                        <a:rPr lang="zh-CN" altLang="en-US" sz="1700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万人</a:t>
                      </a:r>
                      <a:endParaRPr lang="zh-CN" altLang="en-US" sz="170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CN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¥350</a:t>
                      </a:r>
                      <a:endParaRPr lang="zh-CN" altLang="en-US" sz="170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CN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1,750 </a:t>
                      </a:r>
                      <a:r>
                        <a:rPr lang="zh-CN" altLang="en-US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万 </a:t>
                      </a:r>
                      <a:r>
                        <a:rPr lang="en-US" altLang="zh-CN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- 1.05 </a:t>
                      </a:r>
                      <a:r>
                        <a:rPr lang="zh-CN" altLang="en-US" sz="1700" b="1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亿元</a:t>
                      </a:r>
                      <a:endParaRPr lang="zh-CN" altLang="en-US" sz="170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CN" altLang="en-US" sz="1700" dirty="0">
                          <a:solidFill>
                            <a:srgbClr val="1F1F1F"/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初步通过私域转化、内容引流及口碑推荐可直接触达的规模。</a:t>
                      </a:r>
                      <a:endParaRPr lang="zh-CN" altLang="en-US" sz="1700" dirty="0">
                        <a:solidFill>
                          <a:srgbClr val="1F1F1F"/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105274" marR="105274" marT="70183" marB="7018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1" name="文本框 40"/>
          <p:cNvSpPr txBox="1"/>
          <p:nvPr/>
        </p:nvSpPr>
        <p:spPr>
          <a:xfrm>
            <a:off x="309185" y="347025"/>
            <a:ext cx="6098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-webkit-standard"/>
              </a:rPr>
              <a:t>从主动健康人群切入，未来可以拓展到慢病管理人群</a:t>
            </a:r>
            <a:endParaRPr lang="zh-CN" altLang="en-US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NzczNmY5OWNhZmU3OGRhNWVjY2YyNjQzZjFmYzUyZGE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2954</Words>
  <Application>WPS 演示</Application>
  <PresentationFormat>宽屏</PresentationFormat>
  <Paragraphs>475</Paragraphs>
  <Slides>15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32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48" baseType="lpstr">
      <vt:lpstr>Arial</vt:lpstr>
      <vt:lpstr>宋体</vt:lpstr>
      <vt:lpstr>Wingdings</vt:lpstr>
      <vt:lpstr>Poppins</vt:lpstr>
      <vt:lpstr>苹方-简</vt:lpstr>
      <vt:lpstr>Open Sans</vt:lpstr>
      <vt:lpstr>Fraunces Extra Bold</vt:lpstr>
      <vt:lpstr>Fraunces Extra Bold</vt:lpstr>
      <vt:lpstr>Fraunces Extra Bold</vt:lpstr>
      <vt:lpstr>Nobile</vt:lpstr>
      <vt:lpstr>Nobile</vt:lpstr>
      <vt:lpstr>Nobile</vt:lpstr>
      <vt:lpstr>PingFang SC</vt:lpstr>
      <vt:lpstr>-webkit-standard</vt:lpstr>
      <vt:lpstr>Thonburi</vt:lpstr>
      <vt:lpstr>Google Sans Text</vt:lpstr>
      <vt:lpstr>Arial Black</vt:lpstr>
      <vt:lpstr>Angsana New</vt:lpstr>
      <vt:lpstr>微软雅黑</vt:lpstr>
      <vt:lpstr>汉仪旗黑</vt:lpstr>
      <vt:lpstr>宋体</vt:lpstr>
      <vt:lpstr>Arial Unicode MS</vt:lpstr>
      <vt:lpstr>黑体</vt:lpstr>
      <vt:lpstr>汉仪中黑KW</vt:lpstr>
      <vt:lpstr>汉仪书宋二KW</vt:lpstr>
      <vt:lpstr>Calibri</vt:lpstr>
      <vt:lpstr>Helvetica Neue</vt:lpstr>
      <vt:lpstr>等线</vt:lpstr>
      <vt:lpstr>汉仪中等线KW</vt:lpstr>
      <vt:lpstr>-webkit-standard</vt:lpstr>
      <vt:lpstr>Angsana New</vt:lpstr>
      <vt:lpstr>Google Sans Text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Lufti Nurfahmi</dc:creator>
  <cp:lastModifiedBy>illitoruon</cp:lastModifiedBy>
  <cp:revision>162</cp:revision>
  <dcterms:created xsi:type="dcterms:W3CDTF">2026-02-02T00:58:12Z</dcterms:created>
  <dcterms:modified xsi:type="dcterms:W3CDTF">2026-02-02T00:58:12Z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C70A12CBC79BE3E6A4F67F6964329841_43</vt:lpwstr>
  </property>
  <property fmtid="{D5CDD505-2E9C-101B-9397-08002B2CF9AE}" pid="3" name="KSOProductBuildVer">
    <vt:lpwstr>2052-12.1.22218.22218</vt:lpwstr>
  </property>
</Properties>
</file>

<file path=docProps/thumbnail.jpeg>
</file>